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48" r:id="rId2"/>
    <p:sldId id="258" r:id="rId3"/>
    <p:sldId id="261" r:id="rId4"/>
    <p:sldId id="336" r:id="rId5"/>
    <p:sldId id="340" r:id="rId6"/>
    <p:sldId id="338" r:id="rId7"/>
    <p:sldId id="339" r:id="rId8"/>
    <p:sldId id="342" r:id="rId9"/>
    <p:sldId id="343" r:id="rId10"/>
    <p:sldId id="262" r:id="rId11"/>
    <p:sldId id="263" r:id="rId12"/>
    <p:sldId id="264" r:id="rId13"/>
    <p:sldId id="265" r:id="rId14"/>
    <p:sldId id="266" r:id="rId15"/>
    <p:sldId id="344" r:id="rId16"/>
    <p:sldId id="267" r:id="rId17"/>
    <p:sldId id="268" r:id="rId18"/>
    <p:sldId id="270" r:id="rId19"/>
    <p:sldId id="271" r:id="rId20"/>
    <p:sldId id="273" r:id="rId21"/>
    <p:sldId id="345" r:id="rId22"/>
    <p:sldId id="314" r:id="rId23"/>
    <p:sldId id="277" r:id="rId24"/>
    <p:sldId id="282" r:id="rId25"/>
    <p:sldId id="346" r:id="rId26"/>
    <p:sldId id="347" r:id="rId27"/>
    <p:sldId id="285" r:id="rId28"/>
    <p:sldId id="287" r:id="rId29"/>
    <p:sldId id="288" r:id="rId30"/>
    <p:sldId id="333" r:id="rId31"/>
    <p:sldId id="332"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1" autoAdjust="0"/>
    <p:restoredTop sz="79668" autoAdjust="0"/>
  </p:normalViewPr>
  <p:slideViewPr>
    <p:cSldViewPr>
      <p:cViewPr varScale="1">
        <p:scale>
          <a:sx n="91" d="100"/>
          <a:sy n="91" d="100"/>
        </p:scale>
        <p:origin x="14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B0D553CD-D8ED-4ABC-967D-67303D268544}" type="datetimeFigureOut">
              <a:rPr lang="en-US" smtClean="0"/>
              <a:pPr/>
              <a:t>5/9/2023</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0BA9EC25-4889-448D-98DE-EC4D08F902F1}" type="slidenum">
              <a:rPr lang="en-US" smtClean="0"/>
              <a:pPr/>
              <a:t>‹#›</a:t>
            </a:fld>
            <a:endParaRPr lang="en-US" dirty="0"/>
          </a:p>
        </p:txBody>
      </p:sp>
    </p:spTree>
    <p:extLst>
      <p:ext uri="{BB962C8B-B14F-4D97-AF65-F5344CB8AC3E}">
        <p14:creationId xmlns:p14="http://schemas.microsoft.com/office/powerpoint/2010/main" val="55072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6A4249E-4E96-4B01-85E0-36B7667018A4}" type="datetimeFigureOut">
              <a:rPr lang="en-US" smtClean="0"/>
              <a:pPr/>
              <a:t>5/9/2023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75A65AD-B7BD-4DCE-94FA-2166B6D9FB3B}" type="slidenum">
              <a:rPr lang="en-US" smtClean="0"/>
              <a:pPr/>
              <a:t>‹#›</a:t>
            </a:fld>
            <a:endParaRPr lang="en-US" dirty="0"/>
          </a:p>
        </p:txBody>
      </p:sp>
    </p:spTree>
    <p:extLst>
      <p:ext uri="{BB962C8B-B14F-4D97-AF65-F5344CB8AC3E}">
        <p14:creationId xmlns:p14="http://schemas.microsoft.com/office/powerpoint/2010/main" val="193846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sng" baseline="0"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sng" baseline="0"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Enter Start Date and End Date of current pay period.</a:t>
            </a:r>
          </a:p>
        </p:txBody>
      </p:sp>
      <p:sp>
        <p:nvSpPr>
          <p:cNvPr id="4" name="Slide Number Placeholder 3"/>
          <p:cNvSpPr>
            <a:spLocks noGrp="1"/>
          </p:cNvSpPr>
          <p:nvPr>
            <p:ph type="sldNum" sz="quarter" idx="10"/>
          </p:nvPr>
        </p:nvSpPr>
        <p:spPr/>
        <p:txBody>
          <a:bodyPr/>
          <a:lstStyle/>
          <a:p>
            <a:fld id="{E75A65AD-B7BD-4DCE-94FA-2166B6D9FB3B}" type="slidenum">
              <a:rPr lang="en-US" smtClean="0"/>
              <a:pPr/>
              <a:t>28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354E76-8B30-4E55-897D-8B8BAD5441A9}" type="datetime1">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B9595F-FD17-4D48-8005-9ABE89F1ABF1}" type="datetime1">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7C8849-2D10-4EFF-833C-620A7A61C16C}" type="datetime1">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4D6D4-61DB-4A76-A3C2-9C4EEBE6B877}" type="datetime1">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84121-0453-411C-A284-03E83B1DE5FE}" type="datetime1">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503A3F-5E88-421F-B0B7-00A9C5AE28C4}" type="datetime1">
              <a:rPr lang="en-US" smtClean="0"/>
              <a:pPr/>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B70E1F-F5F6-48E3-BDA4-9F3F5351AD26}" type="datetime1">
              <a:rPr lang="en-US" smtClean="0"/>
              <a:pPr/>
              <a:t>5/9/2023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EF7F6E-9C45-4C29-89A4-3F98B50E040C}" type="datetime1">
              <a:rPr lang="en-US" smtClean="0"/>
              <a:pPr/>
              <a:t>5/9/2023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DF9C4-4C36-4BF9-994F-784BD23EBE7A}" type="datetime1">
              <a:rPr lang="en-US" smtClean="0"/>
              <a:pPr/>
              <a:t>5/9/2023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F77D3-132D-40DA-B314-CDC1BE7DE136}" type="datetime1">
              <a:rPr lang="en-US" smtClean="0"/>
              <a:pPr/>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0D11C-3BCA-44DF-A0C0-E526057A29A7}" type="datetime1">
              <a:rPr lang="en-US" smtClean="0"/>
              <a:pPr/>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F669C-62CC-4743-B823-54A0F694BD81}" type="datetime1">
              <a:rPr lang="en-US" smtClean="0"/>
              <a:pPr/>
              <a:t>5/9/2023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2AA3C-575F-41E9-9B41-E442DB44A7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C2AA3C-575F-41E9-9B41-E442DB44A737}" type="slidenum">
              <a:rPr lang="en-US" smtClean="0"/>
              <a:pPr/>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8792311" cy="2438400"/>
          </a:xfrm>
          <a:prstGeom prst="rect">
            <a:avLst/>
          </a:prstGeom>
        </p:spPr>
      </p:pic>
      <p:sp>
        <p:nvSpPr>
          <p:cNvPr id="7" name="TextBox 6"/>
          <p:cNvSpPr txBox="1"/>
          <p:nvPr/>
        </p:nvSpPr>
        <p:spPr>
          <a:xfrm>
            <a:off x="0" y="2971800"/>
            <a:ext cx="9144000" cy="3462486"/>
          </a:xfrm>
          <a:prstGeom prst="rect">
            <a:avLst/>
          </a:prstGeom>
          <a:noFill/>
        </p:spPr>
        <p:txBody>
          <a:bodyPr wrap="square" rtlCol="0">
            <a:spAutoFit/>
          </a:bodyPr>
          <a:lstStyle/>
          <a:p>
            <a:pPr algn="ctr">
              <a:spcBef>
                <a:spcPct val="50000"/>
              </a:spcBef>
            </a:pPr>
            <a:r>
              <a:rPr lang="en-US" sz="3600" dirty="0"/>
              <a:t>Core-CT</a:t>
            </a:r>
          </a:p>
          <a:p>
            <a:pPr algn="ctr">
              <a:spcBef>
                <a:spcPct val="50000"/>
              </a:spcBef>
            </a:pPr>
            <a:r>
              <a:rPr lang="en-US" sz="3600" dirty="0"/>
              <a:t>Student Worker Self Service</a:t>
            </a:r>
          </a:p>
          <a:p>
            <a:pPr algn="ctr">
              <a:spcBef>
                <a:spcPct val="50000"/>
              </a:spcBef>
            </a:pPr>
            <a:r>
              <a:rPr lang="en-US" sz="3600" dirty="0"/>
              <a:t> Time and Attendance</a:t>
            </a:r>
          </a:p>
          <a:p>
            <a:pPr algn="ctr">
              <a:spcBef>
                <a:spcPct val="50000"/>
              </a:spcBef>
            </a:pPr>
            <a:r>
              <a:rPr lang="en-US" sz="3600" dirty="0"/>
              <a:t>Training                       </a:t>
            </a:r>
          </a:p>
          <a:p>
            <a:pPr algn="ctr">
              <a:spcBef>
                <a:spcPct val="50000"/>
              </a:spcBef>
            </a:pPr>
            <a:r>
              <a:rPr lang="en-US" sz="1400" dirty="0"/>
              <a:t>                                                                                                                                                                 Rev. 07/31/13 </a:t>
            </a:r>
          </a:p>
        </p:txBody>
      </p:sp>
    </p:spTree>
    <p:extLst>
      <p:ext uri="{BB962C8B-B14F-4D97-AF65-F5344CB8AC3E}">
        <p14:creationId xmlns:p14="http://schemas.microsoft.com/office/powerpoint/2010/main" val="162478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a:t>1.	To set up password reset process, login to CORE-CT.  Click the </a:t>
            </a:r>
            <a:r>
              <a:rPr lang="en-US" sz="2400" u="sng" dirty="0"/>
              <a:t>My System Profile </a:t>
            </a:r>
            <a:r>
              <a:rPr lang="en-US" sz="2400" dirty="0"/>
              <a:t>link.</a:t>
            </a:r>
          </a:p>
        </p:txBody>
      </p:sp>
      <p:sp>
        <p:nvSpPr>
          <p:cNvPr id="3" name="Content Placeholder 2"/>
          <p:cNvSpPr>
            <a:spLocks noGrp="1"/>
          </p:cNvSpPr>
          <p:nvPr>
            <p:ph idx="1"/>
          </p:nvPr>
        </p:nvSpPr>
        <p:spPr>
          <a:xfrm>
            <a:off x="304800" y="1600200"/>
            <a:ext cx="8382000" cy="5029200"/>
          </a:xfrm>
        </p:spPr>
        <p:txBody>
          <a:bodyPr/>
          <a:lstStyle/>
          <a:p>
            <a:pPr>
              <a:buNone/>
            </a:pPr>
            <a:endParaRPr lang="en-US" dirty="0"/>
          </a:p>
          <a:p>
            <a:endParaRPr lang="en-US" dirty="0"/>
          </a:p>
        </p:txBody>
      </p:sp>
      <p:sp>
        <p:nvSpPr>
          <p:cNvPr id="10" name="Slide Number Placeholder 9"/>
          <p:cNvSpPr>
            <a:spLocks noGrp="1"/>
          </p:cNvSpPr>
          <p:nvPr>
            <p:ph type="sldNum" sz="quarter" idx="12"/>
          </p:nvPr>
        </p:nvSpPr>
        <p:spPr/>
        <p:txBody>
          <a:bodyPr/>
          <a:lstStyle/>
          <a:p>
            <a:fld id="{0CC2AA3C-575F-41E9-9B41-E442DB44A737}" type="slidenum">
              <a:rPr lang="en-US" smtClean="0"/>
              <a:pPr/>
              <a:t>10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68" y="1600200"/>
            <a:ext cx="7621064" cy="47726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pPr marL="457200" indent="-457200" algn="l"/>
            <a:r>
              <a:rPr lang="en-US" sz="2400" dirty="0"/>
              <a:t>2.	Verify that a valid e-mail address is entered in the e-mail box.  Make any corrections </a:t>
            </a:r>
            <a:r>
              <a:rPr lang="en-US" sz="2400" i="1" dirty="0"/>
              <a:t>if necessary </a:t>
            </a:r>
            <a:r>
              <a:rPr lang="en-US" sz="2400" dirty="0"/>
              <a:t>and click </a:t>
            </a:r>
            <a:r>
              <a:rPr lang="en-US" sz="2400" u="sng" dirty="0"/>
              <a:t>Save</a:t>
            </a:r>
            <a:r>
              <a:rPr lang="en-US" sz="2400" dirty="0"/>
              <a:t>.  If you forget your password, it will be emailed to this email address.</a:t>
            </a:r>
          </a:p>
        </p:txBody>
      </p:sp>
      <p:sp>
        <p:nvSpPr>
          <p:cNvPr id="9" name="Slide Number Placeholder 8"/>
          <p:cNvSpPr>
            <a:spLocks noGrp="1"/>
          </p:cNvSpPr>
          <p:nvPr>
            <p:ph type="sldNum" sz="quarter" idx="12"/>
          </p:nvPr>
        </p:nvSpPr>
        <p:spPr/>
        <p:txBody>
          <a:bodyPr/>
          <a:lstStyle/>
          <a:p>
            <a:fld id="{0CC2AA3C-575F-41E9-9B41-E442DB44A737}" type="slidenum">
              <a:rPr lang="en-US" smtClean="0"/>
              <a:pPr/>
              <a:t>11</a:t>
            </a:fld>
            <a:endParaRPr lang="en-US" dirty="0"/>
          </a:p>
        </p:txBody>
      </p:sp>
      <p:grpSp>
        <p:nvGrpSpPr>
          <p:cNvPr id="3" name="Group 2"/>
          <p:cNvGrpSpPr>
            <a:grpSpLocks/>
          </p:cNvGrpSpPr>
          <p:nvPr/>
        </p:nvGrpSpPr>
        <p:grpSpPr bwMode="auto">
          <a:xfrm>
            <a:off x="549763" y="1447800"/>
            <a:ext cx="6248400" cy="4927161"/>
            <a:chOff x="105870375" y="108630974"/>
            <a:chExt cx="4963160" cy="3913632"/>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t="13547" r="45174" b="5391"/>
            <a:stretch>
              <a:fillRect/>
            </a:stretch>
          </p:blipFill>
          <p:spPr bwMode="auto">
            <a:xfrm>
              <a:off x="105870375" y="108630974"/>
              <a:ext cx="4963160" cy="3913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4" name="Group 4"/>
            <p:cNvGrpSpPr>
              <a:grpSpLocks/>
            </p:cNvGrpSpPr>
            <p:nvPr/>
          </p:nvGrpSpPr>
          <p:grpSpPr bwMode="auto">
            <a:xfrm>
              <a:off x="105921889" y="110454122"/>
              <a:ext cx="4273550" cy="615950"/>
              <a:chOff x="108813600" y="108813600"/>
              <a:chExt cx="2743200" cy="2743200"/>
            </a:xfrm>
          </p:grpSpPr>
          <p:sp>
            <p:nvSpPr>
              <p:cNvPr id="5" name="Rectangle 5"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Rectangle 6"/>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a:t>3.	Click the </a:t>
            </a:r>
            <a:r>
              <a:rPr lang="en-US" sz="2400" u="sng" dirty="0"/>
              <a:t>Change or set up forgotten password help</a:t>
            </a:r>
            <a:r>
              <a:rPr lang="en-US" sz="2400" dirty="0"/>
              <a:t> link.</a:t>
            </a:r>
          </a:p>
        </p:txBody>
      </p:sp>
      <p:sp>
        <p:nvSpPr>
          <p:cNvPr id="6" name="Slide Number Placeholder 5"/>
          <p:cNvSpPr>
            <a:spLocks noGrp="1"/>
          </p:cNvSpPr>
          <p:nvPr>
            <p:ph type="sldNum" sz="quarter" idx="12"/>
          </p:nvPr>
        </p:nvSpPr>
        <p:spPr/>
        <p:txBody>
          <a:bodyPr/>
          <a:lstStyle/>
          <a:p>
            <a:fld id="{0CC2AA3C-575F-41E9-9B41-E442DB44A737}" type="slidenum">
              <a:rPr lang="en-US" smtClean="0"/>
              <a:pPr/>
              <a:t>12</a:t>
            </a:fld>
            <a:endParaRPr lang="en-US" dirty="0"/>
          </a:p>
        </p:txBody>
      </p:sp>
      <p:grpSp>
        <p:nvGrpSpPr>
          <p:cNvPr id="3" name="Group 2"/>
          <p:cNvGrpSpPr>
            <a:grpSpLocks/>
          </p:cNvGrpSpPr>
          <p:nvPr/>
        </p:nvGrpSpPr>
        <p:grpSpPr bwMode="auto">
          <a:xfrm>
            <a:off x="609600" y="1840180"/>
            <a:ext cx="7945948" cy="2133600"/>
            <a:chOff x="105797032" y="107561823"/>
            <a:chExt cx="3494722" cy="936688"/>
          </a:xfrm>
        </p:grpSpPr>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t="34648" r="61392" b="46098"/>
            <a:stretch>
              <a:fillRect/>
            </a:stretch>
          </p:blipFill>
          <p:spPr bwMode="auto">
            <a:xfrm>
              <a:off x="105797032" y="107561823"/>
              <a:ext cx="3494722" cy="93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4" name="Group 4"/>
            <p:cNvGrpSpPr>
              <a:grpSpLocks/>
            </p:cNvGrpSpPr>
            <p:nvPr/>
          </p:nvGrpSpPr>
          <p:grpSpPr bwMode="auto">
            <a:xfrm>
              <a:off x="105837037" y="107884913"/>
              <a:ext cx="1500187" cy="166687"/>
              <a:chOff x="108813600" y="108813600"/>
              <a:chExt cx="2743200" cy="2743200"/>
            </a:xfrm>
          </p:grpSpPr>
          <p:sp>
            <p:nvSpPr>
              <p:cNvPr id="5" name="Rectangle 5"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6"/>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a:t>4.	Click the </a:t>
            </a:r>
            <a:r>
              <a:rPr lang="en-US" sz="2400" u="sng" dirty="0"/>
              <a:t>Question</a:t>
            </a:r>
            <a:r>
              <a:rPr lang="en-US" sz="2400" dirty="0"/>
              <a:t> drop down list and select a question to answer.</a:t>
            </a:r>
          </a:p>
        </p:txBody>
      </p:sp>
      <p:sp>
        <p:nvSpPr>
          <p:cNvPr id="5" name="Slide Number Placeholder 4"/>
          <p:cNvSpPr>
            <a:spLocks noGrp="1"/>
          </p:cNvSpPr>
          <p:nvPr>
            <p:ph type="sldNum" sz="quarter" idx="12"/>
          </p:nvPr>
        </p:nvSpPr>
        <p:spPr/>
        <p:txBody>
          <a:bodyPr/>
          <a:lstStyle/>
          <a:p>
            <a:fld id="{0CC2AA3C-575F-41E9-9B41-E442DB44A737}" type="slidenum">
              <a:rPr lang="en-US" smtClean="0"/>
              <a:pPr/>
              <a:t>13</a:t>
            </a:fld>
            <a:endParaRPr lang="en-US" dirty="0"/>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l="-104" t="27208" r="67758" b="46004"/>
          <a:stretch>
            <a:fillRect/>
          </a:stretch>
        </p:blipFill>
        <p:spPr bwMode="auto">
          <a:xfrm>
            <a:off x="457200" y="1600200"/>
            <a:ext cx="8034187"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pPr marL="457200" indent="-457200" algn="l"/>
            <a:r>
              <a:rPr lang="en-US" sz="2400" dirty="0"/>
              <a:t>5.	Enter a Response (not case sensitive).  Click the </a:t>
            </a:r>
            <a:r>
              <a:rPr lang="en-US" sz="2400" u="sng" dirty="0"/>
              <a:t>OK</a:t>
            </a:r>
            <a:r>
              <a:rPr lang="en-US" sz="2400" dirty="0"/>
              <a:t> button.  You have now completed setting up the forgotten password help process.</a:t>
            </a:r>
          </a:p>
        </p:txBody>
      </p:sp>
      <p:sp>
        <p:nvSpPr>
          <p:cNvPr id="5" name="Slide Number Placeholder 4"/>
          <p:cNvSpPr>
            <a:spLocks noGrp="1"/>
          </p:cNvSpPr>
          <p:nvPr>
            <p:ph type="sldNum" sz="quarter" idx="12"/>
          </p:nvPr>
        </p:nvSpPr>
        <p:spPr/>
        <p:txBody>
          <a:bodyPr/>
          <a:lstStyle/>
          <a:p>
            <a:fld id="{0CC2AA3C-575F-41E9-9B41-E442DB44A737}" type="slidenum">
              <a:rPr lang="en-US" smtClean="0"/>
              <a:pPr/>
              <a:t>14</a:t>
            </a:fld>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t="25839" r="70390" b="49036"/>
          <a:stretch>
            <a:fillRect/>
          </a:stretch>
        </p:blipFill>
        <p:spPr bwMode="auto">
          <a:xfrm>
            <a:off x="685799" y="1752600"/>
            <a:ext cx="7696201" cy="3515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chemeClr val="tx2">
              <a:lumMod val="60000"/>
              <a:lumOff val="40000"/>
            </a:schemeClr>
          </a:solidFill>
        </p:spPr>
        <p:txBody>
          <a:bodyPr>
            <a:normAutofit/>
          </a:bodyPr>
          <a:lstStyle/>
          <a:p>
            <a:r>
              <a:rPr lang="en-US" sz="3200" b="1" dirty="0">
                <a:solidFill>
                  <a:srgbClr val="0000FF"/>
                </a:solidFill>
              </a:rPr>
              <a:t>How to Use the Forgotten Password Help</a:t>
            </a:r>
          </a:p>
        </p:txBody>
      </p:sp>
      <p:sp>
        <p:nvSpPr>
          <p:cNvPr id="5" name="Slide Number Placeholder 4"/>
          <p:cNvSpPr>
            <a:spLocks noGrp="1"/>
          </p:cNvSpPr>
          <p:nvPr>
            <p:ph type="sldNum" sz="quarter" idx="12"/>
          </p:nvPr>
        </p:nvSpPr>
        <p:spPr/>
        <p:txBody>
          <a:bodyPr/>
          <a:lstStyle/>
          <a:p>
            <a:fld id="{0CC2AA3C-575F-41E9-9B41-E442DB44A737}" type="slidenum">
              <a:rPr lang="en-US" smtClean="0"/>
              <a:pPr/>
              <a:t>15</a:t>
            </a:fld>
            <a:endParaRPr lang="en-US" dirty="0"/>
          </a:p>
        </p:txBody>
      </p:sp>
      <p:sp>
        <p:nvSpPr>
          <p:cNvPr id="9" name="TextBox 8"/>
          <p:cNvSpPr txBox="1"/>
          <p:nvPr/>
        </p:nvSpPr>
        <p:spPr>
          <a:xfrm>
            <a:off x="457200" y="2209800"/>
            <a:ext cx="8077200" cy="1815882"/>
          </a:xfrm>
          <a:prstGeom prst="rect">
            <a:avLst/>
          </a:prstGeom>
          <a:noFill/>
        </p:spPr>
        <p:txBody>
          <a:bodyPr wrap="square" rtlCol="0">
            <a:spAutoFit/>
          </a:bodyPr>
          <a:lstStyle/>
          <a:p>
            <a:pPr algn="ctr">
              <a:buNone/>
            </a:pPr>
            <a:r>
              <a:rPr lang="en-US" sz="2800" dirty="0"/>
              <a:t>You need to submit your timesheet and you forgot your password.  </a:t>
            </a:r>
          </a:p>
          <a:p>
            <a:pPr algn="ctr">
              <a:buNone/>
            </a:pPr>
            <a:endParaRPr lang="en-US" sz="2800" dirty="0"/>
          </a:p>
          <a:p>
            <a:pPr algn="ctr">
              <a:buNone/>
            </a:pPr>
            <a:r>
              <a:rPr lang="en-US" sz="2800" dirty="0"/>
              <a:t>What should you do?</a:t>
            </a:r>
          </a:p>
        </p:txBody>
      </p:sp>
    </p:spTree>
    <p:extLst>
      <p:ext uri="{BB962C8B-B14F-4D97-AF65-F5344CB8AC3E}">
        <p14:creationId xmlns:p14="http://schemas.microsoft.com/office/powerpoint/2010/main" val="365057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60000"/>
              <a:lumOff val="40000"/>
            </a:schemeClr>
          </a:solidFill>
        </p:spPr>
        <p:txBody>
          <a:bodyPr>
            <a:noAutofit/>
          </a:bodyPr>
          <a:lstStyle/>
          <a:p>
            <a:pPr marL="457200" indent="-457200" algn="l"/>
            <a:r>
              <a:rPr lang="en-US" sz="2400" dirty="0"/>
              <a:t>1.	To use the password reset feature because you have forgotten your password, go to the Core-CT login page.  Click the </a:t>
            </a:r>
            <a:r>
              <a:rPr lang="en-US" sz="2400" u="sng" dirty="0"/>
              <a:t>Forgot Your Password?</a:t>
            </a:r>
            <a:r>
              <a:rPr lang="en-US" sz="2400" dirty="0"/>
              <a:t> link on the sign-in page.</a:t>
            </a:r>
          </a:p>
        </p:txBody>
      </p:sp>
      <p:sp>
        <p:nvSpPr>
          <p:cNvPr id="7" name="Slide Number Placeholder 6"/>
          <p:cNvSpPr>
            <a:spLocks noGrp="1"/>
          </p:cNvSpPr>
          <p:nvPr>
            <p:ph type="sldNum" sz="quarter" idx="12"/>
          </p:nvPr>
        </p:nvSpPr>
        <p:spPr/>
        <p:txBody>
          <a:bodyPr/>
          <a:lstStyle/>
          <a:p>
            <a:fld id="{0CC2AA3C-575F-41E9-9B41-E442DB44A737}" type="slidenum">
              <a:rPr lang="en-US" smtClean="0"/>
              <a:pPr/>
              <a:t>16</a:t>
            </a:fld>
            <a:endParaRPr lang="en-US" dirty="0"/>
          </a:p>
        </p:txBody>
      </p:sp>
      <p:sp>
        <p:nvSpPr>
          <p:cNvPr id="5" name="Rectangle 4"/>
          <p:cNvSpPr>
            <a:spLocks noChangeArrowheads="1"/>
          </p:cNvSpPr>
          <p:nvPr/>
        </p:nvSpPr>
        <p:spPr bwMode="auto">
          <a:xfrm>
            <a:off x="3212350" y="3043333"/>
            <a:ext cx="2698602" cy="504872"/>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04" y="1752600"/>
            <a:ext cx="5640094" cy="48931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a:t>2.	The Forgot My Password page displays.  Enter your 6-digit User ID.  Click the </a:t>
            </a:r>
            <a:r>
              <a:rPr lang="en-US" sz="2400" u="sng" dirty="0"/>
              <a:t>Continue</a:t>
            </a:r>
            <a:r>
              <a:rPr lang="en-US" sz="2400" dirty="0"/>
              <a:t> button.</a:t>
            </a:r>
          </a:p>
        </p:txBody>
      </p:sp>
      <p:sp>
        <p:nvSpPr>
          <p:cNvPr id="5" name="Slide Number Placeholder 4"/>
          <p:cNvSpPr>
            <a:spLocks noGrp="1"/>
          </p:cNvSpPr>
          <p:nvPr>
            <p:ph type="sldNum" sz="quarter" idx="12"/>
          </p:nvPr>
        </p:nvSpPr>
        <p:spPr/>
        <p:txBody>
          <a:bodyPr/>
          <a:lstStyle/>
          <a:p>
            <a:fld id="{0CC2AA3C-575F-41E9-9B41-E442DB44A737}" type="slidenum">
              <a:rPr lang="en-US" smtClean="0"/>
              <a:pPr/>
              <a:t>17</a:t>
            </a:fld>
            <a:endParaRPr lang="en-US" dirty="0"/>
          </a:p>
        </p:txBody>
      </p:sp>
      <p:grpSp>
        <p:nvGrpSpPr>
          <p:cNvPr id="10" name="Group 8"/>
          <p:cNvGrpSpPr>
            <a:grpSpLocks/>
          </p:cNvGrpSpPr>
          <p:nvPr/>
        </p:nvGrpSpPr>
        <p:grpSpPr bwMode="auto">
          <a:xfrm>
            <a:off x="838200" y="1676400"/>
            <a:ext cx="6540403" cy="2743200"/>
            <a:chOff x="104544495" y="106714099"/>
            <a:chExt cx="2975610" cy="1246251"/>
          </a:xfrm>
        </p:grpSpPr>
        <p:pic>
          <p:nvPicPr>
            <p:cNvPr id="38921" name="Picture 9"/>
            <p:cNvPicPr>
              <a:picLocks noChangeAspect="1" noChangeArrowheads="1"/>
            </p:cNvPicPr>
            <p:nvPr/>
          </p:nvPicPr>
          <p:blipFill>
            <a:blip r:embed="rId2">
              <a:extLst>
                <a:ext uri="{28A0092B-C50C-407E-A947-70E740481C1C}">
                  <a14:useLocalDpi xmlns:a14="http://schemas.microsoft.com/office/drawing/2010/main" val="0"/>
                </a:ext>
              </a:extLst>
            </a:blip>
            <a:srcRect t="21826" r="67130" b="52560"/>
            <a:stretch>
              <a:fillRect/>
            </a:stretch>
          </p:blipFill>
          <p:spPr bwMode="auto">
            <a:xfrm>
              <a:off x="104544495" y="106714099"/>
              <a:ext cx="2975610" cy="1246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Text Box 10"/>
            <p:cNvSpPr txBox="1">
              <a:spLocks noChangeArrowheads="1"/>
            </p:cNvSpPr>
            <p:nvPr/>
          </p:nvSpPr>
          <p:spPr bwMode="auto">
            <a:xfrm>
              <a:off x="105198863" y="107456288"/>
              <a:ext cx="523875" cy="10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34" charset="0"/>
                  <a:cs typeface="Arial" pitchFamily="34" charset="0"/>
                </a:rPr>
                <a:t>999999</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a:t>3.	Enter the same Response as the one entered on the My System Profile that you set up (not case sensitive). Click </a:t>
            </a:r>
            <a:r>
              <a:rPr lang="en-US" sz="2400" u="sng" dirty="0"/>
              <a:t>OK</a:t>
            </a:r>
            <a:r>
              <a:rPr lang="en-US" sz="2400" dirty="0"/>
              <a:t>.</a:t>
            </a:r>
          </a:p>
        </p:txBody>
      </p:sp>
      <p:sp>
        <p:nvSpPr>
          <p:cNvPr id="7" name="Slide Number Placeholder 6"/>
          <p:cNvSpPr>
            <a:spLocks noGrp="1"/>
          </p:cNvSpPr>
          <p:nvPr>
            <p:ph type="sldNum" sz="quarter" idx="12"/>
          </p:nvPr>
        </p:nvSpPr>
        <p:spPr/>
        <p:txBody>
          <a:bodyPr/>
          <a:lstStyle/>
          <a:p>
            <a:fld id="{0CC2AA3C-575F-41E9-9B41-E442DB44A737}" type="slidenum">
              <a:rPr lang="en-US" smtClean="0"/>
              <a:pPr/>
              <a:t>18</a:t>
            </a:fld>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t="25839" r="70390" b="49036"/>
          <a:stretch>
            <a:fillRect/>
          </a:stretch>
        </p:blipFill>
        <p:spPr bwMode="auto">
          <a:xfrm>
            <a:off x="685799" y="1752600"/>
            <a:ext cx="7696201" cy="3515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60000"/>
              <a:lumOff val="40000"/>
            </a:schemeClr>
          </a:solidFill>
          <a:ln>
            <a:solidFill>
              <a:schemeClr val="bg1"/>
            </a:solidFill>
          </a:ln>
        </p:spPr>
        <p:txBody>
          <a:bodyPr>
            <a:normAutofit/>
          </a:bodyPr>
          <a:lstStyle/>
          <a:p>
            <a:pPr marL="457200" indent="-457200" algn="l"/>
            <a:r>
              <a:rPr lang="en-US" sz="2400" dirty="0"/>
              <a:t>4.	The following message displays with notification that a temporary password has been emailed to you at the email address that CoreCT has on file for you. </a:t>
            </a:r>
          </a:p>
        </p:txBody>
      </p:sp>
      <p:pic>
        <p:nvPicPr>
          <p:cNvPr id="4" name="Picture 12"/>
          <p:cNvPicPr>
            <a:picLocks noGrp="1" noChangeAspect="1" noChangeArrowheads="1"/>
          </p:cNvPicPr>
          <p:nvPr>
            <p:ph idx="1"/>
          </p:nvPr>
        </p:nvPicPr>
        <p:blipFill>
          <a:blip r:embed="rId2" cstate="print"/>
          <a:srcRect/>
          <a:stretch>
            <a:fillRect/>
          </a:stretch>
        </p:blipFill>
        <p:spPr>
          <a:xfrm>
            <a:off x="2476500" y="1752600"/>
            <a:ext cx="3962400" cy="3304285"/>
          </a:xfrm>
          <a:noFill/>
          <a:ln w="15875" cap="flat">
            <a:solidFill>
              <a:schemeClr val="tx1"/>
            </a:solidFill>
          </a:ln>
        </p:spPr>
      </p:pic>
      <p:sp>
        <p:nvSpPr>
          <p:cNvPr id="5" name="Slide Number Placeholder 4"/>
          <p:cNvSpPr>
            <a:spLocks noGrp="1"/>
          </p:cNvSpPr>
          <p:nvPr>
            <p:ph type="sldNum" sz="quarter" idx="12"/>
          </p:nvPr>
        </p:nvSpPr>
        <p:spPr/>
        <p:txBody>
          <a:bodyPr/>
          <a:lstStyle/>
          <a:p>
            <a:fld id="{0CC2AA3C-575F-41E9-9B41-E442DB44A737}" type="slidenum">
              <a:rPr lang="en-US" smtClean="0"/>
              <a:pPr/>
              <a:t>19</a:t>
            </a:fld>
            <a:endParaRPr lang="en-US" dirty="0"/>
          </a:p>
        </p:txBody>
      </p:sp>
      <p:sp>
        <p:nvSpPr>
          <p:cNvPr id="3" name="Rectangle 2"/>
          <p:cNvSpPr/>
          <p:nvPr/>
        </p:nvSpPr>
        <p:spPr>
          <a:xfrm>
            <a:off x="505690" y="5410200"/>
            <a:ext cx="8104909" cy="1200329"/>
          </a:xfrm>
          <a:prstGeom prst="rect">
            <a:avLst/>
          </a:prstGeom>
          <a:solidFill>
            <a:schemeClr val="tx2">
              <a:lumMod val="60000"/>
              <a:lumOff val="40000"/>
            </a:schemeClr>
          </a:solidFill>
        </p:spPr>
        <p:txBody>
          <a:bodyPr wrap="square">
            <a:spAutoFit/>
          </a:bodyPr>
          <a:lstStyle/>
          <a:p>
            <a:pPr marL="457200" indent="-457200"/>
            <a:r>
              <a:rPr lang="en-US" sz="2400" dirty="0"/>
              <a:t>5.	Check your email account for an email from corect@po.state.ct.us.  This email will contain your temporary password.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FF"/>
                </a:solidFill>
              </a:rPr>
              <a:t>Core-CT Timesheet Entry</a:t>
            </a:r>
          </a:p>
        </p:txBody>
      </p:sp>
      <p:sp>
        <p:nvSpPr>
          <p:cNvPr id="3" name="Content Placeholder 2"/>
          <p:cNvSpPr>
            <a:spLocks noGrp="1"/>
          </p:cNvSpPr>
          <p:nvPr>
            <p:ph idx="1"/>
          </p:nvPr>
        </p:nvSpPr>
        <p:spPr/>
        <p:txBody>
          <a:bodyPr>
            <a:normAutofit fontScale="92500" lnSpcReduction="10000"/>
          </a:bodyPr>
          <a:lstStyle/>
          <a:p>
            <a:endParaRPr lang="en-US" sz="2800" dirty="0"/>
          </a:p>
          <a:p>
            <a:r>
              <a:rPr lang="en-US" sz="2800" dirty="0"/>
              <a:t>Bi-weekly timesheets which include all hours must be submitted by the close of business every other Thursday (Pay Day Thursday).</a:t>
            </a:r>
          </a:p>
          <a:p>
            <a:r>
              <a:rPr lang="en-US" sz="2800" dirty="0"/>
              <a:t>Hours must be entered in increments of .25 (i.e. 5.25 hours, 5.50 hours, 5.75 hours) and can be submitted at the end of your shift each day.</a:t>
            </a:r>
          </a:p>
          <a:p>
            <a:pPr lvl="1"/>
            <a:r>
              <a:rPr lang="en-US" sz="2400" dirty="0"/>
              <a:t>Your supervisor must approve your timesheet by the close of business on the next day (Friday following Pay Day).</a:t>
            </a:r>
          </a:p>
          <a:p>
            <a:r>
              <a:rPr lang="en-US" sz="2800" dirty="0"/>
              <a:t>Instructions follow on how to use the Core-CT self Service tool.</a:t>
            </a: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0CC2AA3C-575F-41E9-9B41-E442DB44A737}"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a:t>6.	Enter your User ID and the temporary system generated password sent in the email. Click the </a:t>
            </a:r>
            <a:r>
              <a:rPr lang="en-US" sz="2400" u="sng" dirty="0"/>
              <a:t>Sign In </a:t>
            </a:r>
            <a:r>
              <a:rPr lang="en-US" sz="2400" dirty="0"/>
              <a:t>button.</a:t>
            </a:r>
          </a:p>
        </p:txBody>
      </p:sp>
      <p:sp>
        <p:nvSpPr>
          <p:cNvPr id="7" name="Slide Number Placeholder 6"/>
          <p:cNvSpPr>
            <a:spLocks noGrp="1"/>
          </p:cNvSpPr>
          <p:nvPr>
            <p:ph type="sldNum" sz="quarter" idx="12"/>
          </p:nvPr>
        </p:nvSpPr>
        <p:spPr/>
        <p:txBody>
          <a:bodyPr/>
          <a:lstStyle/>
          <a:p>
            <a:fld id="{0CC2AA3C-575F-41E9-9B41-E442DB44A737}" type="slidenum">
              <a:rPr lang="en-US" smtClean="0"/>
              <a:pPr/>
              <a:t>20</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447800"/>
            <a:ext cx="5941216" cy="52512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chemeClr val="tx2">
              <a:lumMod val="60000"/>
              <a:lumOff val="40000"/>
            </a:schemeClr>
          </a:solidFill>
        </p:spPr>
        <p:txBody>
          <a:bodyPr>
            <a:normAutofit/>
          </a:bodyPr>
          <a:lstStyle/>
          <a:p>
            <a:r>
              <a:rPr lang="en-US" sz="3200" b="1" dirty="0">
                <a:solidFill>
                  <a:srgbClr val="0000FF"/>
                </a:solidFill>
              </a:rPr>
              <a:t>How to Enter Your Timesheet in Core-CT</a:t>
            </a:r>
          </a:p>
        </p:txBody>
      </p:sp>
      <p:sp>
        <p:nvSpPr>
          <p:cNvPr id="5" name="Slide Number Placeholder 4"/>
          <p:cNvSpPr>
            <a:spLocks noGrp="1"/>
          </p:cNvSpPr>
          <p:nvPr>
            <p:ph type="sldNum" sz="quarter" idx="12"/>
          </p:nvPr>
        </p:nvSpPr>
        <p:spPr/>
        <p:txBody>
          <a:bodyPr/>
          <a:lstStyle/>
          <a:p>
            <a:fld id="{0CC2AA3C-575F-41E9-9B41-E442DB44A737}" type="slidenum">
              <a:rPr lang="en-US" smtClean="0"/>
              <a:pPr/>
              <a:t>21</a:t>
            </a:fld>
            <a:endParaRPr lang="en-US" dirty="0"/>
          </a:p>
        </p:txBody>
      </p:sp>
      <p:sp>
        <p:nvSpPr>
          <p:cNvPr id="9" name="TextBox 8"/>
          <p:cNvSpPr txBox="1"/>
          <p:nvPr/>
        </p:nvSpPr>
        <p:spPr>
          <a:xfrm>
            <a:off x="457200" y="2209800"/>
            <a:ext cx="8077200" cy="3570208"/>
          </a:xfrm>
          <a:prstGeom prst="rect">
            <a:avLst/>
          </a:prstGeom>
          <a:noFill/>
        </p:spPr>
        <p:txBody>
          <a:bodyPr wrap="square" rtlCol="0">
            <a:spAutoFit/>
          </a:bodyPr>
          <a:lstStyle/>
          <a:p>
            <a:pPr marL="342900" indent="-342900">
              <a:spcAft>
                <a:spcPts val="600"/>
              </a:spcAft>
              <a:buFont typeface="Arial" pitchFamily="34" charset="0"/>
              <a:buChar char="•"/>
            </a:pPr>
            <a:r>
              <a:rPr lang="en-US" sz="2400" dirty="0"/>
              <a:t>Report all time worked on your Timesheet in increments of .25. You may enter hours worked at the end of your shift each day.</a:t>
            </a:r>
          </a:p>
          <a:p>
            <a:pPr marL="342900" indent="-342900">
              <a:spcAft>
                <a:spcPts val="600"/>
              </a:spcAft>
              <a:buFont typeface="Arial" pitchFamily="34" charset="0"/>
              <a:buChar char="•"/>
            </a:pPr>
            <a:r>
              <a:rPr lang="en-US" sz="2400" dirty="0"/>
              <a:t>It is </a:t>
            </a:r>
            <a:r>
              <a:rPr lang="en-US" sz="2400" b="1" dirty="0"/>
              <a:t>your responsibility</a:t>
            </a:r>
            <a:r>
              <a:rPr lang="en-US" sz="2400" dirty="0"/>
              <a:t> to enter </a:t>
            </a:r>
            <a:r>
              <a:rPr lang="en-US" sz="2400" u="sng" dirty="0"/>
              <a:t>all hours</a:t>
            </a:r>
            <a:r>
              <a:rPr lang="en-US" sz="2400" dirty="0"/>
              <a:t> worked on your timesheet </a:t>
            </a:r>
            <a:r>
              <a:rPr lang="en-US" sz="2400" b="1" dirty="0"/>
              <a:t>by 8 pm on the last day of the pay period</a:t>
            </a:r>
            <a:r>
              <a:rPr lang="en-US" sz="2400" dirty="0"/>
              <a:t> and to make sure that your supervisor approves it by the close of business on the next day (Friday following pay day).</a:t>
            </a:r>
          </a:p>
          <a:p>
            <a:pPr marL="342900" indent="-342900">
              <a:spcAft>
                <a:spcPts val="600"/>
              </a:spcAft>
              <a:buFont typeface="Arial" pitchFamily="34" charset="0"/>
              <a:buChar char="•"/>
            </a:pPr>
            <a:r>
              <a:rPr lang="en-US" sz="2400" dirty="0"/>
              <a:t>If you don’t submit a timesheet and make sure it’s approved, you will not get a paycheck.</a:t>
            </a:r>
          </a:p>
        </p:txBody>
      </p:sp>
    </p:spTree>
    <p:extLst>
      <p:ext uri="{BB962C8B-B14F-4D97-AF65-F5344CB8AC3E}">
        <p14:creationId xmlns:p14="http://schemas.microsoft.com/office/powerpoint/2010/main" val="1711436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tx2">
              <a:lumMod val="60000"/>
              <a:lumOff val="40000"/>
            </a:schemeClr>
          </a:solidFill>
        </p:spPr>
        <p:txBody>
          <a:bodyPr>
            <a:normAutofit/>
          </a:bodyPr>
          <a:lstStyle/>
          <a:p>
            <a:pPr algn="l"/>
            <a:r>
              <a:rPr lang="en-US" sz="2800" dirty="0"/>
              <a:t>Important things to remember …</a:t>
            </a:r>
          </a:p>
        </p:txBody>
      </p:sp>
      <p:sp>
        <p:nvSpPr>
          <p:cNvPr id="3" name="Content Placeholder 2"/>
          <p:cNvSpPr>
            <a:spLocks noGrp="1"/>
          </p:cNvSpPr>
          <p:nvPr>
            <p:ph idx="1"/>
          </p:nvPr>
        </p:nvSpPr>
        <p:spPr/>
        <p:txBody>
          <a:bodyPr>
            <a:normAutofit/>
          </a:bodyPr>
          <a:lstStyle/>
          <a:p>
            <a:r>
              <a:rPr lang="en-US" sz="2400" dirty="0"/>
              <a:t>Time must be submitted in a minimum of .25 hour increments.</a:t>
            </a:r>
          </a:p>
          <a:p>
            <a:r>
              <a:rPr lang="en-US" sz="2400" dirty="0"/>
              <a:t>It is </a:t>
            </a:r>
            <a:r>
              <a:rPr lang="en-US" sz="2400" b="1" i="1" u="sng" dirty="0"/>
              <a:t>STRONGLY RECOMMENDED </a:t>
            </a:r>
            <a:r>
              <a:rPr lang="en-US" sz="2400" dirty="0"/>
              <a:t>that you submit your time on a daily basis.</a:t>
            </a:r>
          </a:p>
          <a:p>
            <a:r>
              <a:rPr lang="en-US" sz="2400" dirty="0"/>
              <a:t>Before a timesheet can be approved it must be processed by the system overnight.</a:t>
            </a:r>
          </a:p>
          <a:p>
            <a:r>
              <a:rPr lang="en-US" sz="2400" dirty="0"/>
              <a:t>If a change is made to the timesheet it must be processed overnight again before it can be approved.</a:t>
            </a:r>
          </a:p>
          <a:p>
            <a:r>
              <a:rPr lang="en-US" sz="2400" dirty="0"/>
              <a:t>If you make a change to your timesheet after your supervisor has already approved your timesheet, you must inform your supervisor that a change has been made.</a:t>
            </a:r>
            <a:endParaRPr lang="en-US" dirty="0"/>
          </a:p>
        </p:txBody>
      </p:sp>
      <p:sp>
        <p:nvSpPr>
          <p:cNvPr id="4" name="Slide Number Placeholder 3"/>
          <p:cNvSpPr>
            <a:spLocks noGrp="1"/>
          </p:cNvSpPr>
          <p:nvPr>
            <p:ph type="sldNum" sz="quarter" idx="12"/>
          </p:nvPr>
        </p:nvSpPr>
        <p:spPr/>
        <p:txBody>
          <a:bodyPr/>
          <a:lstStyle/>
          <a:p>
            <a:fld id="{0CC2AA3C-575F-41E9-9B41-E442DB44A737}"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pPr marL="457200" indent="-457200" algn="l"/>
            <a:r>
              <a:rPr lang="en-US" sz="2400" dirty="0"/>
              <a:t>1.	Login to CORE-CT </a:t>
            </a:r>
            <a:r>
              <a:rPr lang="en-US" sz="2000" dirty="0"/>
              <a:t>(see previous slides if necessary).  </a:t>
            </a:r>
            <a:r>
              <a:rPr lang="en-US" sz="2400" dirty="0"/>
              <a:t>The Home page displays. Click on </a:t>
            </a:r>
            <a:r>
              <a:rPr lang="en-US" sz="2400" u="sng" dirty="0"/>
              <a:t>Timesheet</a:t>
            </a:r>
            <a:r>
              <a:rPr lang="en-US" sz="2400" dirty="0"/>
              <a:t> under the Time and Labor Menu.</a:t>
            </a:r>
          </a:p>
        </p:txBody>
      </p:sp>
      <p:sp>
        <p:nvSpPr>
          <p:cNvPr id="5" name="Slide Number Placeholder 4"/>
          <p:cNvSpPr>
            <a:spLocks noGrp="1"/>
          </p:cNvSpPr>
          <p:nvPr>
            <p:ph type="sldNum" sz="quarter" idx="12"/>
          </p:nvPr>
        </p:nvSpPr>
        <p:spPr/>
        <p:txBody>
          <a:bodyPr/>
          <a:lstStyle/>
          <a:p>
            <a:fld id="{0CC2AA3C-575F-41E9-9B41-E442DB44A737}" type="slidenum">
              <a:rPr lang="en-US" smtClean="0"/>
              <a:pPr/>
              <a:t>23</a:t>
            </a:fld>
            <a:endParaRPr lang="en-US" dirty="0"/>
          </a:p>
        </p:txBody>
      </p:sp>
      <p:grpSp>
        <p:nvGrpSpPr>
          <p:cNvPr id="6" name="Group 2"/>
          <p:cNvGrpSpPr>
            <a:grpSpLocks/>
          </p:cNvGrpSpPr>
          <p:nvPr/>
        </p:nvGrpSpPr>
        <p:grpSpPr bwMode="auto">
          <a:xfrm>
            <a:off x="457200" y="1447800"/>
            <a:ext cx="7467600" cy="4676658"/>
            <a:chOff x="106638725" y="107894374"/>
            <a:chExt cx="5985510" cy="3748532"/>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r="33879" b="22359"/>
            <a:stretch>
              <a:fillRect/>
            </a:stretch>
          </p:blipFill>
          <p:spPr bwMode="auto">
            <a:xfrm>
              <a:off x="106638725" y="107894374"/>
              <a:ext cx="5985510" cy="3748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7" name="Group 4"/>
            <p:cNvGrpSpPr>
              <a:grpSpLocks/>
            </p:cNvGrpSpPr>
            <p:nvPr/>
          </p:nvGrpSpPr>
          <p:grpSpPr bwMode="auto">
            <a:xfrm>
              <a:off x="109835315" y="110141067"/>
              <a:ext cx="1149350" cy="146050"/>
              <a:chOff x="108813600" y="108813600"/>
              <a:chExt cx="2743200" cy="2743200"/>
            </a:xfrm>
          </p:grpSpPr>
          <p:sp>
            <p:nvSpPr>
              <p:cNvPr id="8" name="Rectangle 5"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Rectangle 6"/>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solidFill>
            <a:schemeClr val="tx2">
              <a:lumMod val="60000"/>
              <a:lumOff val="40000"/>
            </a:schemeClr>
          </a:solidFill>
        </p:spPr>
        <p:txBody>
          <a:bodyPr>
            <a:normAutofit fontScale="90000"/>
          </a:bodyPr>
          <a:lstStyle/>
          <a:p>
            <a:pPr marL="457200" indent="-457200" algn="l"/>
            <a:r>
              <a:rPr lang="en-US" sz="2400" dirty="0"/>
              <a:t>2.	A blank timesheet displays for the entire pay period.  If the correct pay period is not displayed, click on the calendar icon next to the date field and select the correct date for the first day of the pay period </a:t>
            </a:r>
            <a:r>
              <a:rPr lang="en-US" sz="2000" dirty="0"/>
              <a:t>(the Friday after Pay Day).</a:t>
            </a:r>
          </a:p>
        </p:txBody>
      </p:sp>
      <p:sp>
        <p:nvSpPr>
          <p:cNvPr id="9" name="Slide Number Placeholder 8"/>
          <p:cNvSpPr>
            <a:spLocks noGrp="1"/>
          </p:cNvSpPr>
          <p:nvPr>
            <p:ph type="sldNum" sz="quarter" idx="12"/>
          </p:nvPr>
        </p:nvSpPr>
        <p:spPr/>
        <p:txBody>
          <a:bodyPr/>
          <a:lstStyle/>
          <a:p>
            <a:fld id="{0CC2AA3C-575F-41E9-9B41-E442DB44A737}" type="slidenum">
              <a:rPr lang="en-US" smtClean="0"/>
              <a:pPr/>
              <a:t>24</a:t>
            </a:fld>
            <a:endParaRPr lang="en-US" dirty="0"/>
          </a:p>
        </p:txBody>
      </p:sp>
      <p:grpSp>
        <p:nvGrpSpPr>
          <p:cNvPr id="7" name="Group 8"/>
          <p:cNvGrpSpPr>
            <a:grpSpLocks/>
          </p:cNvGrpSpPr>
          <p:nvPr/>
        </p:nvGrpSpPr>
        <p:grpSpPr bwMode="auto">
          <a:xfrm>
            <a:off x="407397" y="1875617"/>
            <a:ext cx="8382000" cy="3539168"/>
            <a:chOff x="105870375" y="108827824"/>
            <a:chExt cx="8696960" cy="3672332"/>
          </a:xfrm>
        </p:grpSpPr>
        <p:grpSp>
          <p:nvGrpSpPr>
            <p:cNvPr id="8" name="Group 9"/>
            <p:cNvGrpSpPr>
              <a:grpSpLocks/>
            </p:cNvGrpSpPr>
            <p:nvPr/>
          </p:nvGrpSpPr>
          <p:grpSpPr bwMode="auto">
            <a:xfrm>
              <a:off x="105870375" y="108827824"/>
              <a:ext cx="8696960" cy="3672332"/>
              <a:chOff x="105870375" y="108827824"/>
              <a:chExt cx="8696960" cy="3672332"/>
            </a:xfrm>
          </p:grpSpPr>
          <p:pic>
            <p:nvPicPr>
              <p:cNvPr id="24586" name="Picture 10"/>
              <p:cNvPicPr>
                <a:picLocks noChangeAspect="1" noChangeArrowheads="1"/>
              </p:cNvPicPr>
              <p:nvPr/>
            </p:nvPicPr>
            <p:blipFill>
              <a:blip r:embed="rId3">
                <a:extLst>
                  <a:ext uri="{28A0092B-C50C-407E-A947-70E740481C1C}">
                    <a14:useLocalDpi xmlns:a14="http://schemas.microsoft.com/office/drawing/2010/main" val="0"/>
                  </a:ext>
                </a:extLst>
              </a:blip>
              <a:srcRect t="17624" r="3928" b="6313"/>
              <a:stretch>
                <a:fillRect/>
              </a:stretch>
            </p:blipFill>
            <p:spPr bwMode="auto">
              <a:xfrm>
                <a:off x="105870375" y="108827824"/>
                <a:ext cx="8696960" cy="3672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Text Box 11"/>
              <p:cNvSpPr txBox="1">
                <a:spLocks noChangeArrowheads="1"/>
              </p:cNvSpPr>
              <p:nvPr/>
            </p:nvSpPr>
            <p:spPr bwMode="auto">
              <a:xfrm>
                <a:off x="105962450" y="109766100"/>
                <a:ext cx="4064000" cy="1079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4" name="Group 12"/>
            <p:cNvGrpSpPr>
              <a:grpSpLocks/>
            </p:cNvGrpSpPr>
            <p:nvPr/>
          </p:nvGrpSpPr>
          <p:grpSpPr bwMode="auto">
            <a:xfrm>
              <a:off x="106507915" y="110458567"/>
              <a:ext cx="927100" cy="254000"/>
              <a:chOff x="108813600" y="108813600"/>
              <a:chExt cx="2743200" cy="2743200"/>
            </a:xfrm>
          </p:grpSpPr>
          <p:sp>
            <p:nvSpPr>
              <p:cNvPr id="15" name="Rectangle 13"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Rectangle 14"/>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cxnSp>
          <p:nvCxnSpPr>
            <p:cNvPr id="24591" name="AutoShape 15"/>
            <p:cNvCxnSpPr>
              <a:cxnSpLocks noChangeShapeType="1"/>
            </p:cNvCxnSpPr>
            <p:nvPr/>
          </p:nvCxnSpPr>
          <p:spPr bwMode="auto">
            <a:xfrm flipH="1">
              <a:off x="107276900" y="110439200"/>
              <a:ext cx="107950" cy="1016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00979"/>
          </a:xfrm>
          <a:solidFill>
            <a:schemeClr val="tx2">
              <a:lumMod val="60000"/>
              <a:lumOff val="40000"/>
            </a:schemeClr>
          </a:solidFill>
        </p:spPr>
        <p:txBody>
          <a:bodyPr>
            <a:normAutofit fontScale="90000"/>
          </a:bodyPr>
          <a:lstStyle/>
          <a:p>
            <a:pPr marL="457200" indent="-457200" algn="l"/>
            <a:r>
              <a:rPr lang="en-US" sz="2400" dirty="0"/>
              <a:t>3.	</a:t>
            </a:r>
            <a:r>
              <a:rPr lang="en-US" sz="2200" dirty="0"/>
              <a:t>Enter the number of hours worked in the box under the appropriate date(s) you worked during the pay period.  Under Time Reporting Code enter “REG” into the box.  Review your hours to make sure what you have entered is correct.  Make fixes if necessary.  Click </a:t>
            </a:r>
            <a:r>
              <a:rPr lang="en-US" sz="2200" u="sng" dirty="0"/>
              <a:t>Submit</a:t>
            </a:r>
            <a:r>
              <a:rPr lang="en-US" sz="2200" dirty="0"/>
              <a:t>.</a:t>
            </a:r>
          </a:p>
        </p:txBody>
      </p:sp>
      <p:sp>
        <p:nvSpPr>
          <p:cNvPr id="9" name="Slide Number Placeholder 8"/>
          <p:cNvSpPr>
            <a:spLocks noGrp="1"/>
          </p:cNvSpPr>
          <p:nvPr>
            <p:ph type="sldNum" sz="quarter" idx="12"/>
          </p:nvPr>
        </p:nvSpPr>
        <p:spPr/>
        <p:txBody>
          <a:bodyPr/>
          <a:lstStyle/>
          <a:p>
            <a:fld id="{0CC2AA3C-575F-41E9-9B41-E442DB44A737}" type="slidenum">
              <a:rPr lang="en-US" smtClean="0"/>
              <a:pPr/>
              <a:t>25</a:t>
            </a:fld>
            <a:endParaRPr lang="en-US" dirty="0"/>
          </a:p>
        </p:txBody>
      </p:sp>
      <p:sp>
        <p:nvSpPr>
          <p:cNvPr id="4" name="Text Box 4"/>
          <p:cNvSpPr txBox="1">
            <a:spLocks noChangeArrowheads="1"/>
          </p:cNvSpPr>
          <p:nvPr/>
        </p:nvSpPr>
        <p:spPr bwMode="auto">
          <a:xfrm>
            <a:off x="530578" y="2923423"/>
            <a:ext cx="4444312" cy="160719"/>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5" name="Group 5"/>
          <p:cNvGrpSpPr>
            <a:grpSpLocks/>
          </p:cNvGrpSpPr>
          <p:nvPr/>
        </p:nvGrpSpPr>
        <p:grpSpPr bwMode="auto">
          <a:xfrm>
            <a:off x="527114" y="1981200"/>
            <a:ext cx="6736267" cy="4038600"/>
            <a:chOff x="105870375" y="108815124"/>
            <a:chExt cx="6093460" cy="3653282"/>
          </a:xfrm>
        </p:grpSpPr>
        <p:grpSp>
          <p:nvGrpSpPr>
            <p:cNvPr id="6" name="Group 6"/>
            <p:cNvGrpSpPr>
              <a:grpSpLocks/>
            </p:cNvGrpSpPr>
            <p:nvPr/>
          </p:nvGrpSpPr>
          <p:grpSpPr bwMode="auto">
            <a:xfrm>
              <a:off x="105870375" y="108815124"/>
              <a:ext cx="6093460" cy="3653282"/>
              <a:chOff x="105870375" y="108815124"/>
              <a:chExt cx="6093460" cy="3653282"/>
            </a:xfrm>
          </p:grpSpPr>
          <p:pic>
            <p:nvPicPr>
              <p:cNvPr id="25607" name="Picture 7"/>
              <p:cNvPicPr>
                <a:picLocks noChangeAspect="1" noChangeArrowheads="1"/>
              </p:cNvPicPr>
              <p:nvPr/>
            </p:nvPicPr>
            <p:blipFill>
              <a:blip r:embed="rId3">
                <a:extLst>
                  <a:ext uri="{28A0092B-C50C-407E-A947-70E740481C1C}">
                    <a14:useLocalDpi xmlns:a14="http://schemas.microsoft.com/office/drawing/2010/main" val="0"/>
                  </a:ext>
                </a:extLst>
              </a:blip>
              <a:srcRect t="17360" r="32687" b="6970"/>
              <a:stretch>
                <a:fillRect/>
              </a:stretch>
            </p:blipFill>
            <p:spPr bwMode="auto">
              <a:xfrm>
                <a:off x="105870375" y="108815124"/>
                <a:ext cx="6093460" cy="3653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Text Box 8"/>
              <p:cNvSpPr txBox="1">
                <a:spLocks noChangeArrowheads="1"/>
              </p:cNvSpPr>
              <p:nvPr/>
            </p:nvSpPr>
            <p:spPr bwMode="auto">
              <a:xfrm>
                <a:off x="105937050" y="109740700"/>
                <a:ext cx="4038600" cy="1460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0" name="Group 9"/>
            <p:cNvGrpSpPr>
              <a:grpSpLocks/>
            </p:cNvGrpSpPr>
            <p:nvPr/>
          </p:nvGrpSpPr>
          <p:grpSpPr bwMode="auto">
            <a:xfrm>
              <a:off x="105942765" y="111004667"/>
              <a:ext cx="5930900" cy="869950"/>
              <a:chOff x="108813600" y="108813600"/>
              <a:chExt cx="2743200" cy="2743200"/>
            </a:xfrm>
          </p:grpSpPr>
          <p:sp>
            <p:nvSpPr>
              <p:cNvPr id="11" name="Rectangle 10"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Rectangle 11"/>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371961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chemeClr val="tx2">
              <a:lumMod val="60000"/>
              <a:lumOff val="40000"/>
            </a:schemeClr>
          </a:solidFill>
        </p:spPr>
        <p:txBody>
          <a:bodyPr>
            <a:normAutofit/>
          </a:bodyPr>
          <a:lstStyle/>
          <a:p>
            <a:r>
              <a:rPr lang="en-US" sz="3200" b="1" dirty="0">
                <a:solidFill>
                  <a:srgbClr val="0000FF"/>
                </a:solidFill>
              </a:rPr>
              <a:t>How to View Payable Time</a:t>
            </a:r>
          </a:p>
        </p:txBody>
      </p:sp>
      <p:sp>
        <p:nvSpPr>
          <p:cNvPr id="5" name="Slide Number Placeholder 4"/>
          <p:cNvSpPr>
            <a:spLocks noGrp="1"/>
          </p:cNvSpPr>
          <p:nvPr>
            <p:ph type="sldNum" sz="quarter" idx="12"/>
          </p:nvPr>
        </p:nvSpPr>
        <p:spPr/>
        <p:txBody>
          <a:bodyPr/>
          <a:lstStyle/>
          <a:p>
            <a:fld id="{0CC2AA3C-575F-41E9-9B41-E442DB44A737}" type="slidenum">
              <a:rPr lang="en-US" smtClean="0"/>
              <a:pPr/>
              <a:t>26</a:t>
            </a:fld>
            <a:endParaRPr lang="en-US" dirty="0"/>
          </a:p>
        </p:txBody>
      </p:sp>
      <p:sp>
        <p:nvSpPr>
          <p:cNvPr id="9" name="TextBox 8"/>
          <p:cNvSpPr txBox="1"/>
          <p:nvPr/>
        </p:nvSpPr>
        <p:spPr>
          <a:xfrm>
            <a:off x="457200" y="2209800"/>
            <a:ext cx="8077200" cy="2308324"/>
          </a:xfrm>
          <a:prstGeom prst="rect">
            <a:avLst/>
          </a:prstGeom>
          <a:noFill/>
        </p:spPr>
        <p:txBody>
          <a:bodyPr wrap="square" rtlCol="0">
            <a:spAutoFit/>
          </a:bodyPr>
          <a:lstStyle/>
          <a:p>
            <a:pPr marL="342900" indent="-342900">
              <a:buFont typeface="Arial" pitchFamily="34" charset="0"/>
              <a:buChar char="•"/>
            </a:pPr>
            <a:r>
              <a:rPr lang="en-US" sz="2400" dirty="0"/>
              <a:t>Once you have submitted your timesheet and it has processed overnight, you may view your hours and the status of your timesheet through the </a:t>
            </a:r>
            <a:r>
              <a:rPr lang="en-US" sz="2400" u="sng" dirty="0"/>
              <a:t>Payable Time Detail</a:t>
            </a:r>
            <a:r>
              <a:rPr lang="en-US" sz="2400" dirty="0"/>
              <a:t> link.</a:t>
            </a:r>
          </a:p>
          <a:p>
            <a:pPr marL="342900" indent="-342900">
              <a:buFont typeface="Arial" pitchFamily="34" charset="0"/>
              <a:buChar char="•"/>
            </a:pPr>
            <a:r>
              <a:rPr lang="en-US" sz="2400" dirty="0"/>
              <a:t>This is how you will be able to see if your supervisor has approved your timesheet.  </a:t>
            </a:r>
          </a:p>
        </p:txBody>
      </p:sp>
    </p:spTree>
    <p:extLst>
      <p:ext uri="{BB962C8B-B14F-4D97-AF65-F5344CB8AC3E}">
        <p14:creationId xmlns:p14="http://schemas.microsoft.com/office/powerpoint/2010/main" val="2833372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pPr marL="457200" indent="-457200" algn="l"/>
            <a:r>
              <a:rPr lang="en-US" sz="2400" dirty="0"/>
              <a:t>1. 	Login to CORE-CT </a:t>
            </a:r>
            <a:r>
              <a:rPr lang="en-US" sz="2000" dirty="0"/>
              <a:t>(see previous slides if necessary).  </a:t>
            </a:r>
            <a:r>
              <a:rPr lang="en-US" sz="2400" dirty="0"/>
              <a:t>The Home page displays. Click on </a:t>
            </a:r>
            <a:r>
              <a:rPr lang="en-US" sz="2400" u="sng" dirty="0"/>
              <a:t>Payable Time Detail </a:t>
            </a:r>
            <a:r>
              <a:rPr lang="en-US" sz="2400" dirty="0"/>
              <a:t>under the Time and Labor Menu.</a:t>
            </a:r>
          </a:p>
        </p:txBody>
      </p:sp>
      <p:sp>
        <p:nvSpPr>
          <p:cNvPr id="5" name="Slide Number Placeholder 4"/>
          <p:cNvSpPr>
            <a:spLocks noGrp="1"/>
          </p:cNvSpPr>
          <p:nvPr>
            <p:ph type="sldNum" sz="quarter" idx="12"/>
          </p:nvPr>
        </p:nvSpPr>
        <p:spPr/>
        <p:txBody>
          <a:bodyPr/>
          <a:lstStyle/>
          <a:p>
            <a:fld id="{0CC2AA3C-575F-41E9-9B41-E442DB44A737}" type="slidenum">
              <a:rPr lang="en-US" smtClean="0"/>
              <a:pPr/>
              <a:t>27</a:t>
            </a:fld>
            <a:endParaRPr lang="en-US" dirty="0"/>
          </a:p>
        </p:txBody>
      </p:sp>
      <p:grpSp>
        <p:nvGrpSpPr>
          <p:cNvPr id="6" name="Group 2"/>
          <p:cNvGrpSpPr>
            <a:grpSpLocks/>
          </p:cNvGrpSpPr>
          <p:nvPr/>
        </p:nvGrpSpPr>
        <p:grpSpPr bwMode="auto">
          <a:xfrm>
            <a:off x="533400" y="1524000"/>
            <a:ext cx="7467600" cy="4676658"/>
            <a:chOff x="105590975" y="107868974"/>
            <a:chExt cx="5985510" cy="3748532"/>
          </a:xfrm>
        </p:grpSpPr>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r="33879" b="22359"/>
            <a:stretch>
              <a:fillRect/>
            </a:stretch>
          </p:blipFill>
          <p:spPr bwMode="auto">
            <a:xfrm>
              <a:off x="105590975" y="107868974"/>
              <a:ext cx="5985510" cy="3748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7" name="Group 4"/>
            <p:cNvGrpSpPr>
              <a:grpSpLocks/>
            </p:cNvGrpSpPr>
            <p:nvPr/>
          </p:nvGrpSpPr>
          <p:grpSpPr bwMode="auto">
            <a:xfrm>
              <a:off x="108819315" y="110369667"/>
              <a:ext cx="1282700" cy="107950"/>
              <a:chOff x="108813600" y="108813600"/>
              <a:chExt cx="2743200" cy="2743200"/>
            </a:xfrm>
          </p:grpSpPr>
          <p:sp>
            <p:nvSpPr>
              <p:cNvPr id="8" name="Rectangle 5"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Rectangle 6"/>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60000"/>
              <a:lumOff val="40000"/>
            </a:schemeClr>
          </a:solidFill>
        </p:spPr>
        <p:txBody>
          <a:bodyPr>
            <a:normAutofit fontScale="90000"/>
          </a:bodyPr>
          <a:lstStyle/>
          <a:p>
            <a:pPr marL="457200" indent="-457200" algn="l"/>
            <a:r>
              <a:rPr lang="en-US" sz="2400" dirty="0"/>
              <a:t>2.	</a:t>
            </a:r>
            <a:r>
              <a:rPr lang="en-US" sz="2200" dirty="0"/>
              <a:t>Click on the </a:t>
            </a:r>
            <a:r>
              <a:rPr lang="en-US" sz="2200" u="sng" dirty="0"/>
              <a:t>calendar</a:t>
            </a:r>
            <a:r>
              <a:rPr lang="en-US" sz="2200" dirty="0"/>
              <a:t> next to the Start Date and select the first day of the pay period </a:t>
            </a:r>
            <a:r>
              <a:rPr lang="en-US" sz="2000" dirty="0"/>
              <a:t>(Friday after Pay Day).  </a:t>
            </a:r>
            <a:r>
              <a:rPr lang="en-US" sz="2200" dirty="0"/>
              <a:t>Click on the </a:t>
            </a:r>
            <a:r>
              <a:rPr lang="en-US" sz="2200" u="sng" dirty="0"/>
              <a:t>calendar</a:t>
            </a:r>
            <a:r>
              <a:rPr lang="en-US" sz="2200" dirty="0"/>
              <a:t> next to the End Date and select the last day of the pay period </a:t>
            </a:r>
            <a:r>
              <a:rPr lang="en-US" sz="2000" dirty="0"/>
              <a:t>(Pay Day Thursday).  </a:t>
            </a:r>
            <a:r>
              <a:rPr lang="en-US" sz="2200" dirty="0"/>
              <a:t>Then click the </a:t>
            </a:r>
            <a:r>
              <a:rPr lang="en-US" sz="2200" u="sng" dirty="0"/>
              <a:t>Get Rows</a:t>
            </a:r>
            <a:r>
              <a:rPr lang="en-US" sz="2200" dirty="0"/>
              <a:t> button.</a:t>
            </a:r>
          </a:p>
        </p:txBody>
      </p:sp>
      <p:sp>
        <p:nvSpPr>
          <p:cNvPr id="5" name="Slide Number Placeholder 4"/>
          <p:cNvSpPr>
            <a:spLocks noGrp="1"/>
          </p:cNvSpPr>
          <p:nvPr>
            <p:ph type="sldNum" sz="quarter" idx="12"/>
          </p:nvPr>
        </p:nvSpPr>
        <p:spPr/>
        <p:txBody>
          <a:bodyPr/>
          <a:lstStyle/>
          <a:p>
            <a:fld id="{0CC2AA3C-575F-41E9-9B41-E442DB44A737}" type="slidenum">
              <a:rPr lang="en-US" smtClean="0"/>
              <a:pPr/>
              <a:t>28</a:t>
            </a:fld>
            <a:endParaRPr lang="en-US" dirty="0"/>
          </a:p>
        </p:txBody>
      </p:sp>
      <p:grpSp>
        <p:nvGrpSpPr>
          <p:cNvPr id="9" name="Group 33"/>
          <p:cNvGrpSpPr>
            <a:grpSpLocks/>
          </p:cNvGrpSpPr>
          <p:nvPr/>
        </p:nvGrpSpPr>
        <p:grpSpPr bwMode="auto">
          <a:xfrm>
            <a:off x="457200" y="1524000"/>
            <a:ext cx="6705600" cy="4852416"/>
            <a:chOff x="105870375" y="108623695"/>
            <a:chExt cx="5238843" cy="3790968"/>
          </a:xfrm>
        </p:grpSpPr>
        <p:pic>
          <p:nvPicPr>
            <p:cNvPr id="15394" name="Picture 34"/>
            <p:cNvPicPr>
              <a:picLocks noChangeAspect="1" noChangeArrowheads="1"/>
            </p:cNvPicPr>
            <p:nvPr/>
          </p:nvPicPr>
          <p:blipFill>
            <a:blip r:embed="rId3">
              <a:extLst>
                <a:ext uri="{28A0092B-C50C-407E-A947-70E740481C1C}">
                  <a14:useLocalDpi xmlns:a14="http://schemas.microsoft.com/office/drawing/2010/main" val="0"/>
                </a:ext>
              </a:extLst>
            </a:blip>
            <a:srcRect t="13394" r="42126" b="8083"/>
            <a:stretch>
              <a:fillRect/>
            </a:stretch>
          </p:blipFill>
          <p:spPr bwMode="auto">
            <a:xfrm>
              <a:off x="105870375" y="108623695"/>
              <a:ext cx="5238843" cy="3790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10" name="Group 35"/>
            <p:cNvGrpSpPr>
              <a:grpSpLocks/>
            </p:cNvGrpSpPr>
            <p:nvPr/>
          </p:nvGrpSpPr>
          <p:grpSpPr bwMode="auto">
            <a:xfrm>
              <a:off x="106360611" y="109744866"/>
              <a:ext cx="1906859" cy="189570"/>
              <a:chOff x="108813600" y="108813600"/>
              <a:chExt cx="2743200" cy="2743200"/>
            </a:xfrm>
          </p:grpSpPr>
          <p:sp>
            <p:nvSpPr>
              <p:cNvPr id="11" name="Rectangle 36"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Rectangle 37"/>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cxnSp>
          <p:nvCxnSpPr>
            <p:cNvPr id="15398" name="AutoShape 38"/>
            <p:cNvCxnSpPr>
              <a:cxnSpLocks noChangeShapeType="1"/>
            </p:cNvCxnSpPr>
            <p:nvPr/>
          </p:nvCxnSpPr>
          <p:spPr bwMode="auto">
            <a:xfrm>
              <a:off x="107988411" y="109638791"/>
              <a:ext cx="156117" cy="167268"/>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99" name="AutoShape 39"/>
            <p:cNvCxnSpPr>
              <a:cxnSpLocks noChangeShapeType="1"/>
            </p:cNvCxnSpPr>
            <p:nvPr/>
          </p:nvCxnSpPr>
          <p:spPr bwMode="auto">
            <a:xfrm>
              <a:off x="106853774" y="109652729"/>
              <a:ext cx="156117" cy="167268"/>
            </a:xfrm>
            <a:prstGeom prst="straightConnector1">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400" name="AutoShape 40"/>
            <p:cNvCxnSpPr>
              <a:cxnSpLocks noChangeShapeType="1"/>
            </p:cNvCxnSpPr>
            <p:nvPr/>
          </p:nvCxnSpPr>
          <p:spPr bwMode="auto">
            <a:xfrm>
              <a:off x="108495790" y="109622062"/>
              <a:ext cx="156117" cy="167268"/>
            </a:xfrm>
            <a:prstGeom prst="straightConnector1">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a:solidFill>
            <a:schemeClr val="tx2">
              <a:lumMod val="60000"/>
              <a:lumOff val="40000"/>
            </a:schemeClr>
          </a:solidFill>
        </p:spPr>
        <p:txBody>
          <a:bodyPr>
            <a:normAutofit fontScale="90000"/>
          </a:bodyPr>
          <a:lstStyle/>
          <a:p>
            <a:pPr marL="457200" indent="-457200" algn="l"/>
            <a:r>
              <a:rPr lang="en-US" sz="2400" dirty="0"/>
              <a:t>3.	</a:t>
            </a:r>
            <a:r>
              <a:rPr lang="en-US" sz="2000" dirty="0"/>
              <a:t>Verify that all hours submitted are listed on the Payable Time Detail.  A status of “Needs Approval” indicates your supervisor has not yet approved your timesheet. Once the timesheet has been approved the status should reflect “Approved – Goes to Payroll”.</a:t>
            </a:r>
          </a:p>
        </p:txBody>
      </p:sp>
      <p:sp>
        <p:nvSpPr>
          <p:cNvPr id="5" name="Slide Number Placeholder 4"/>
          <p:cNvSpPr>
            <a:spLocks noGrp="1"/>
          </p:cNvSpPr>
          <p:nvPr>
            <p:ph type="sldNum" sz="quarter" idx="12"/>
          </p:nvPr>
        </p:nvSpPr>
        <p:spPr/>
        <p:txBody>
          <a:bodyPr/>
          <a:lstStyle/>
          <a:p>
            <a:fld id="{0CC2AA3C-575F-41E9-9B41-E442DB44A737}" type="slidenum">
              <a:rPr lang="en-US" smtClean="0"/>
              <a:pPr/>
              <a:t>29</a:t>
            </a:fld>
            <a:endParaRPr lang="en-US" dirty="0"/>
          </a:p>
        </p:txBody>
      </p:sp>
      <p:grpSp>
        <p:nvGrpSpPr>
          <p:cNvPr id="10" name="Group 7"/>
          <p:cNvGrpSpPr>
            <a:grpSpLocks/>
          </p:cNvGrpSpPr>
          <p:nvPr/>
        </p:nvGrpSpPr>
        <p:grpSpPr bwMode="auto">
          <a:xfrm>
            <a:off x="457199" y="1520772"/>
            <a:ext cx="7684615" cy="4267200"/>
            <a:chOff x="105791620" y="109839512"/>
            <a:chExt cx="5339901" cy="2965444"/>
          </a:xfrm>
        </p:grpSpPr>
        <p:grpSp>
          <p:nvGrpSpPr>
            <p:cNvPr id="11" name="Group 8"/>
            <p:cNvGrpSpPr>
              <a:grpSpLocks/>
            </p:cNvGrpSpPr>
            <p:nvPr/>
          </p:nvGrpSpPr>
          <p:grpSpPr bwMode="auto">
            <a:xfrm>
              <a:off x="105870375" y="109961842"/>
              <a:ext cx="5261146" cy="2843114"/>
              <a:chOff x="105870375" y="109961842"/>
              <a:chExt cx="5261146" cy="2843114"/>
            </a:xfrm>
          </p:grpSpPr>
          <p:pic>
            <p:nvPicPr>
              <p:cNvPr id="16393" name="Picture 9"/>
              <p:cNvPicPr>
                <a:picLocks noChangeAspect="1" noChangeArrowheads="1"/>
              </p:cNvPicPr>
              <p:nvPr/>
            </p:nvPicPr>
            <p:blipFill>
              <a:blip r:embed="rId3">
                <a:extLst>
                  <a:ext uri="{28A0092B-C50C-407E-A947-70E740481C1C}">
                    <a14:useLocalDpi xmlns:a14="http://schemas.microsoft.com/office/drawing/2010/main" val="0"/>
                  </a:ext>
                </a:extLst>
              </a:blip>
              <a:srcRect t="41110" r="41881"/>
              <a:stretch>
                <a:fillRect/>
              </a:stretch>
            </p:blipFill>
            <p:spPr bwMode="auto">
              <a:xfrm>
                <a:off x="105870375" y="109961842"/>
                <a:ext cx="5261146" cy="2843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13" name="Group 10"/>
              <p:cNvGrpSpPr>
                <a:grpSpLocks/>
              </p:cNvGrpSpPr>
              <p:nvPr/>
            </p:nvGrpSpPr>
            <p:grpSpPr bwMode="auto">
              <a:xfrm>
                <a:off x="106529202" y="111372945"/>
                <a:ext cx="925551" cy="1282389"/>
                <a:chOff x="108813600" y="108813600"/>
                <a:chExt cx="2743200" cy="2743200"/>
              </a:xfrm>
            </p:grpSpPr>
            <p:sp>
              <p:nvSpPr>
                <p:cNvPr id="14" name="Rectangle 11"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Rectangle 12"/>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
          <p:nvSpPr>
            <p:cNvPr id="12" name="Text Box 13"/>
            <p:cNvSpPr txBox="1">
              <a:spLocks noChangeArrowheads="1"/>
            </p:cNvSpPr>
            <p:nvPr/>
          </p:nvSpPr>
          <p:spPr bwMode="auto">
            <a:xfrm>
              <a:off x="105791620" y="109839512"/>
              <a:ext cx="4939990" cy="133815"/>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chemeClr val="tx2">
              <a:lumMod val="60000"/>
              <a:lumOff val="40000"/>
            </a:schemeClr>
          </a:solidFill>
        </p:spPr>
        <p:txBody>
          <a:bodyPr>
            <a:normAutofit/>
          </a:bodyPr>
          <a:lstStyle/>
          <a:p>
            <a:r>
              <a:rPr lang="en-US" sz="3200" b="1" dirty="0">
                <a:solidFill>
                  <a:srgbClr val="0000FF"/>
                </a:solidFill>
              </a:rPr>
              <a:t>How to Log In to Core-CT</a:t>
            </a:r>
          </a:p>
        </p:txBody>
      </p:sp>
      <p:sp>
        <p:nvSpPr>
          <p:cNvPr id="5" name="Slide Number Placeholder 4"/>
          <p:cNvSpPr>
            <a:spLocks noGrp="1"/>
          </p:cNvSpPr>
          <p:nvPr>
            <p:ph type="sldNum" sz="quarter" idx="12"/>
          </p:nvPr>
        </p:nvSpPr>
        <p:spPr/>
        <p:txBody>
          <a:bodyPr/>
          <a:lstStyle/>
          <a:p>
            <a:fld id="{0CC2AA3C-575F-41E9-9B41-E442DB44A737}" type="slidenum">
              <a:rPr lang="en-US" smtClean="0"/>
              <a:pPr/>
              <a:t>3</a:t>
            </a:fld>
            <a:endParaRPr lang="en-US" dirty="0"/>
          </a:p>
        </p:txBody>
      </p:sp>
      <p:sp>
        <p:nvSpPr>
          <p:cNvPr id="9" name="TextBox 8"/>
          <p:cNvSpPr txBox="1"/>
          <p:nvPr/>
        </p:nvSpPr>
        <p:spPr>
          <a:xfrm>
            <a:off x="457200" y="1905000"/>
            <a:ext cx="8077200" cy="2831544"/>
          </a:xfrm>
          <a:prstGeom prst="rect">
            <a:avLst/>
          </a:prstGeom>
          <a:noFill/>
        </p:spPr>
        <p:txBody>
          <a:bodyPr wrap="square" rtlCol="0">
            <a:spAutoFit/>
          </a:bodyPr>
          <a:lstStyle/>
          <a:p>
            <a:pPr marL="457200" indent="-457200">
              <a:spcAft>
                <a:spcPts val="600"/>
              </a:spcAft>
              <a:buFont typeface="Arial" pitchFamily="34" charset="0"/>
              <a:buChar char="•"/>
            </a:pPr>
            <a:r>
              <a:rPr lang="en-US" sz="2400" dirty="0"/>
              <a:t>This is a web-based system that can be accessed at:  </a:t>
            </a:r>
            <a:r>
              <a:rPr lang="en-US" sz="2400" dirty="0">
                <a:hlinkClick r:id="rId3"/>
              </a:rPr>
              <a:t>http://www.core-ct.state.ct.us</a:t>
            </a:r>
            <a:endParaRPr lang="en-US" sz="2400" dirty="0"/>
          </a:p>
          <a:p>
            <a:pPr marL="457200" indent="-457200">
              <a:spcAft>
                <a:spcPts val="600"/>
              </a:spcAft>
              <a:buFont typeface="Arial" pitchFamily="34" charset="0"/>
              <a:buChar char="•"/>
            </a:pPr>
            <a:r>
              <a:rPr lang="en-US" sz="2400" dirty="0"/>
              <a:t>All student workers are sent an email containing their Core-CT Username and temporary Password.</a:t>
            </a:r>
          </a:p>
          <a:p>
            <a:pPr marL="457200" indent="-457200">
              <a:spcAft>
                <a:spcPts val="600"/>
              </a:spcAft>
              <a:buFont typeface="Arial" pitchFamily="34" charset="0"/>
              <a:buChar char="•"/>
            </a:pPr>
            <a:r>
              <a:rPr lang="en-US" sz="2400" dirty="0"/>
              <a:t>Your Username is your 6-digit State of Connecticut </a:t>
            </a:r>
            <a:r>
              <a:rPr lang="en-US" sz="2400" dirty="0">
                <a:solidFill>
                  <a:srgbClr val="0000FF"/>
                </a:solidFill>
              </a:rPr>
              <a:t>Employee ID </a:t>
            </a:r>
            <a:r>
              <a:rPr lang="en-US" sz="2400" dirty="0"/>
              <a:t>that is listed on your biweekly paycheck advice.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2400" dirty="0"/>
              <a:t>Overall Reminders about Core-CT Self Service</a:t>
            </a: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a:t>You must submit all hours worked on a timesheet every pay period by 8 pm on Pay Day (Thursday).  </a:t>
            </a:r>
          </a:p>
          <a:p>
            <a:pPr>
              <a:spcAft>
                <a:spcPts val="600"/>
              </a:spcAft>
            </a:pPr>
            <a:r>
              <a:rPr lang="en-US" dirty="0"/>
              <a:t>Report all time worked on your Timesheet in increments of .25. You may enter hours worked at the end of your shift each day.</a:t>
            </a:r>
          </a:p>
          <a:p>
            <a:pPr>
              <a:spcAft>
                <a:spcPts val="600"/>
              </a:spcAft>
            </a:pPr>
            <a:r>
              <a:rPr lang="en-US" dirty="0"/>
              <a:t>It is </a:t>
            </a:r>
            <a:r>
              <a:rPr lang="en-US" b="1" dirty="0"/>
              <a:t>your responsibility</a:t>
            </a:r>
            <a:r>
              <a:rPr lang="en-US" dirty="0"/>
              <a:t> to enter </a:t>
            </a:r>
            <a:r>
              <a:rPr lang="en-US" u="sng" dirty="0"/>
              <a:t>all hours</a:t>
            </a:r>
            <a:r>
              <a:rPr lang="en-US" dirty="0"/>
              <a:t> worked on your timesheet </a:t>
            </a:r>
            <a:r>
              <a:rPr lang="en-US" b="1" dirty="0"/>
              <a:t>by 8 pm on the last day of the pay period</a:t>
            </a:r>
            <a:r>
              <a:rPr lang="en-US" dirty="0"/>
              <a:t> and to make sure that your supervisor approves it by the close of business on the next day (Friday following pay day).</a:t>
            </a:r>
          </a:p>
          <a:p>
            <a:r>
              <a:rPr lang="en-US" dirty="0"/>
              <a:t>Set a recurring reminder on your Outlook calendar for every other Thursday (Pay Day) to submit your timesheet.</a:t>
            </a:r>
          </a:p>
          <a:p>
            <a:r>
              <a:rPr lang="en-US" dirty="0"/>
              <a:t>Add the Core-CT log-in page to your favorites on your desktop.</a:t>
            </a:r>
          </a:p>
          <a:p>
            <a:r>
              <a:rPr lang="en-US" dirty="0"/>
              <a:t>Core-CT shuts down Monday through Sunday at 8 pm.</a:t>
            </a:r>
          </a:p>
          <a:p>
            <a:r>
              <a:rPr lang="en-US" dirty="0"/>
              <a:t>Core-CT is not available after 2 p.m. every other Thursday (not Pay Day) due to payroll processing. </a:t>
            </a:r>
          </a:p>
        </p:txBody>
      </p:sp>
      <p:sp>
        <p:nvSpPr>
          <p:cNvPr id="4" name="Slide Number Placeholder 3"/>
          <p:cNvSpPr>
            <a:spLocks noGrp="1"/>
          </p:cNvSpPr>
          <p:nvPr>
            <p:ph type="sldNum" sz="quarter" idx="12"/>
          </p:nvPr>
        </p:nvSpPr>
        <p:spPr/>
        <p:txBody>
          <a:bodyPr/>
          <a:lstStyle/>
          <a:p>
            <a:fld id="{0CC2AA3C-575F-41E9-9B41-E442DB44A737}"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algn="l"/>
            <a:r>
              <a:rPr lang="en-US" sz="2400" dirty="0"/>
              <a:t>For Assistance Please Contact:</a:t>
            </a:r>
          </a:p>
        </p:txBody>
      </p:sp>
      <p:sp>
        <p:nvSpPr>
          <p:cNvPr id="3" name="Content Placeholder 2"/>
          <p:cNvSpPr>
            <a:spLocks noGrp="1"/>
          </p:cNvSpPr>
          <p:nvPr>
            <p:ph idx="1"/>
          </p:nvPr>
        </p:nvSpPr>
        <p:spPr/>
        <p:txBody>
          <a:bodyPr>
            <a:normAutofit/>
          </a:bodyPr>
          <a:lstStyle/>
          <a:p>
            <a:endParaRPr lang="en-US" dirty="0"/>
          </a:p>
          <a:p>
            <a:endParaRPr lang="en-US" dirty="0"/>
          </a:p>
          <a:p>
            <a:r>
              <a:rPr lang="en-US" dirty="0"/>
              <a:t>Olivia Duncan x21769</a:t>
            </a:r>
          </a:p>
          <a:p>
            <a:r>
              <a:rPr lang="en-US" dirty="0"/>
              <a:t>HRStudentWorker.list@ccsu.edu</a:t>
            </a:r>
          </a:p>
          <a:p>
            <a:endParaRPr lang="en-US" dirty="0"/>
          </a:p>
        </p:txBody>
      </p:sp>
      <p:sp>
        <p:nvSpPr>
          <p:cNvPr id="4" name="Slide Number Placeholder 3"/>
          <p:cNvSpPr>
            <a:spLocks noGrp="1"/>
          </p:cNvSpPr>
          <p:nvPr>
            <p:ph type="sldNum" sz="quarter" idx="12"/>
          </p:nvPr>
        </p:nvSpPr>
        <p:spPr/>
        <p:txBody>
          <a:bodyPr/>
          <a:lstStyle/>
          <a:p>
            <a:fld id="{0CC2AA3C-575F-41E9-9B41-E442DB44A737}" type="slidenum">
              <a:rPr lang="en-US" smtClean="0"/>
              <a:pPr/>
              <a:t>31</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a:solidFill>
            <a:schemeClr val="tx2">
              <a:lumMod val="60000"/>
              <a:lumOff val="40000"/>
            </a:schemeClr>
          </a:solidFill>
        </p:spPr>
        <p:txBody>
          <a:bodyPr>
            <a:normAutofit/>
          </a:bodyPr>
          <a:lstStyle/>
          <a:p>
            <a:pPr marL="457200" indent="-457200" algn="l"/>
            <a:r>
              <a:rPr lang="en-US" sz="2400" dirty="0"/>
              <a:t>1.	Navigate to the CCSU home page at </a:t>
            </a:r>
            <a:r>
              <a:rPr lang="en-US" sz="2400" u="sng" dirty="0"/>
              <a:t>www.ccsu.edu</a:t>
            </a:r>
            <a:r>
              <a:rPr lang="en-US" sz="2400" dirty="0"/>
              <a:t>. Point to CentralPipeline, then click on Faculty/Staff Pipeline. Click on CORE-CT Time Entry System.</a:t>
            </a:r>
          </a:p>
        </p:txBody>
      </p:sp>
      <p:sp>
        <p:nvSpPr>
          <p:cNvPr id="4" name="Slide Number Placeholder 3"/>
          <p:cNvSpPr>
            <a:spLocks noGrp="1"/>
          </p:cNvSpPr>
          <p:nvPr>
            <p:ph type="sldNum" sz="quarter" idx="12"/>
          </p:nvPr>
        </p:nvSpPr>
        <p:spPr/>
        <p:txBody>
          <a:bodyPr/>
          <a:lstStyle/>
          <a:p>
            <a:fld id="{0CC2AA3C-575F-41E9-9B41-E442DB44A737}" type="slidenum">
              <a:rPr lang="en-US" smtClean="0"/>
              <a:pPr/>
              <a:t>4</a:t>
            </a:fld>
            <a:endParaRPr lang="en-US" dirty="0"/>
          </a:p>
        </p:txBody>
      </p:sp>
      <p:pic>
        <p:nvPicPr>
          <p:cNvPr id="5" name="Picture 4">
            <a:extLst>
              <a:ext uri="{FF2B5EF4-FFF2-40B4-BE49-F238E27FC236}">
                <a16:creationId xmlns:a16="http://schemas.microsoft.com/office/drawing/2014/main" id="{242D740F-9873-811B-9DD6-3F0D81770C39}"/>
              </a:ext>
            </a:extLst>
          </p:cNvPr>
          <p:cNvPicPr>
            <a:picLocks noChangeAspect="1"/>
          </p:cNvPicPr>
          <p:nvPr/>
        </p:nvPicPr>
        <p:blipFill>
          <a:blip r:embed="rId3"/>
          <a:stretch>
            <a:fillRect/>
          </a:stretch>
        </p:blipFill>
        <p:spPr>
          <a:xfrm>
            <a:off x="1099078" y="1932602"/>
            <a:ext cx="6945844" cy="4459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a:t>2.	Enter User ID and temporary Password that were emailed to you from Human Resources then click on Sign In:</a:t>
            </a:r>
          </a:p>
        </p:txBody>
      </p:sp>
      <p:sp>
        <p:nvSpPr>
          <p:cNvPr id="5" name="Slide Number Placeholder 4"/>
          <p:cNvSpPr>
            <a:spLocks noGrp="1"/>
          </p:cNvSpPr>
          <p:nvPr>
            <p:ph type="sldNum" sz="quarter" idx="12"/>
          </p:nvPr>
        </p:nvSpPr>
        <p:spPr/>
        <p:txBody>
          <a:bodyPr/>
          <a:lstStyle/>
          <a:p>
            <a:fld id="{0CC2AA3C-575F-41E9-9B41-E442DB44A737}" type="slidenum">
              <a:rPr lang="en-US" smtClean="0"/>
              <a:pPr/>
              <a:t>5</a:t>
            </a:fld>
            <a:endParaRPr lang="en-US" dirty="0"/>
          </a:p>
        </p:txBody>
      </p:sp>
      <p:pic>
        <p:nvPicPr>
          <p:cNvPr id="9" name="Picture 8">
            <a:extLst>
              <a:ext uri="{FF2B5EF4-FFF2-40B4-BE49-F238E27FC236}">
                <a16:creationId xmlns:a16="http://schemas.microsoft.com/office/drawing/2014/main" id="{2E9708DE-D503-67A6-890C-A4AAEA2C296B}"/>
              </a:ext>
            </a:extLst>
          </p:cNvPr>
          <p:cNvPicPr>
            <a:picLocks noChangeAspect="1"/>
          </p:cNvPicPr>
          <p:nvPr/>
        </p:nvPicPr>
        <p:blipFill>
          <a:blip r:embed="rId3"/>
          <a:stretch>
            <a:fillRect/>
          </a:stretch>
        </p:blipFill>
        <p:spPr>
          <a:xfrm>
            <a:off x="0" y="1901255"/>
            <a:ext cx="9144000" cy="3055489"/>
          </a:xfrm>
          <a:prstGeom prst="rect">
            <a:avLst/>
          </a:prstGeom>
        </p:spPr>
      </p:pic>
    </p:spTree>
    <p:extLst>
      <p:ext uri="{BB962C8B-B14F-4D97-AF65-F5344CB8AC3E}">
        <p14:creationId xmlns:p14="http://schemas.microsoft.com/office/powerpoint/2010/main" val="304807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a:t>3.</a:t>
            </a:r>
            <a:r>
              <a:rPr lang="en-US" sz="2400" dirty="0">
                <a:solidFill>
                  <a:schemeClr val="bg1"/>
                </a:solidFill>
              </a:rPr>
              <a:t>	</a:t>
            </a:r>
            <a:r>
              <a:rPr lang="en-US" sz="2400" dirty="0"/>
              <a:t>You will be prompted to change your password.  Select “Click here to change your password.”</a:t>
            </a:r>
          </a:p>
        </p:txBody>
      </p:sp>
      <p:sp>
        <p:nvSpPr>
          <p:cNvPr id="5" name="Slide Number Placeholder 4"/>
          <p:cNvSpPr>
            <a:spLocks noGrp="1"/>
          </p:cNvSpPr>
          <p:nvPr>
            <p:ph type="sldNum" sz="quarter" idx="12"/>
          </p:nvPr>
        </p:nvSpPr>
        <p:spPr/>
        <p:txBody>
          <a:bodyPr/>
          <a:lstStyle/>
          <a:p>
            <a:fld id="{0CC2AA3C-575F-41E9-9B41-E442DB44A737}" type="slidenum">
              <a:rPr lang="en-US" smtClean="0"/>
              <a:pPr/>
              <a:t>6</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l="36124" t="17886" r="36404" b="37483"/>
          <a:stretch>
            <a:fillRect/>
          </a:stretch>
        </p:blipFill>
        <p:spPr bwMode="auto">
          <a:xfrm>
            <a:off x="2292927" y="1752600"/>
            <a:ext cx="4572675"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76858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a:solidFill>
            <a:schemeClr val="tx2">
              <a:lumMod val="60000"/>
              <a:lumOff val="40000"/>
            </a:schemeClr>
          </a:solidFill>
        </p:spPr>
        <p:txBody>
          <a:bodyPr>
            <a:noAutofit/>
          </a:bodyPr>
          <a:lstStyle/>
          <a:p>
            <a:pPr marL="457200" indent="-457200" algn="l"/>
            <a:r>
              <a:rPr lang="en-US" sz="2400" dirty="0"/>
              <a:t>4.	The Change Password page displays.  Enter the temporary password (that was emailed to you) in the Current Password field.  Enter a new password and confirm it.  Click the </a:t>
            </a:r>
            <a:r>
              <a:rPr lang="en-US" sz="2400" u="sng" dirty="0"/>
              <a:t>Change Password</a:t>
            </a:r>
            <a:r>
              <a:rPr lang="en-US" sz="2400" dirty="0"/>
              <a:t> button. ( See new password requirements below).</a:t>
            </a:r>
          </a:p>
        </p:txBody>
      </p:sp>
      <p:sp>
        <p:nvSpPr>
          <p:cNvPr id="7" name="Slide Number Placeholder 6"/>
          <p:cNvSpPr>
            <a:spLocks noGrp="1"/>
          </p:cNvSpPr>
          <p:nvPr>
            <p:ph type="sldNum" sz="quarter" idx="12"/>
          </p:nvPr>
        </p:nvSpPr>
        <p:spPr/>
        <p:txBody>
          <a:bodyPr/>
          <a:lstStyle/>
          <a:p>
            <a:fld id="{0CC2AA3C-575F-41E9-9B41-E442DB44A737}" type="slidenum">
              <a:rPr lang="en-US" smtClean="0"/>
              <a:pPr/>
              <a:t>7</a:t>
            </a:fld>
            <a:endParaRPr lang="en-US" dirty="0"/>
          </a:p>
        </p:txBody>
      </p:sp>
      <p:grpSp>
        <p:nvGrpSpPr>
          <p:cNvPr id="3" name="Group 2"/>
          <p:cNvGrpSpPr>
            <a:grpSpLocks/>
          </p:cNvGrpSpPr>
          <p:nvPr/>
        </p:nvGrpSpPr>
        <p:grpSpPr bwMode="auto">
          <a:xfrm>
            <a:off x="457200" y="1981200"/>
            <a:ext cx="5308720" cy="3903714"/>
            <a:chOff x="105870375" y="109323124"/>
            <a:chExt cx="4061460" cy="2986532"/>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t="27882" r="55135" b="10258"/>
            <a:stretch>
              <a:fillRect/>
            </a:stretch>
          </p:blipFill>
          <p:spPr bwMode="auto">
            <a:xfrm>
              <a:off x="105870375" y="109323124"/>
              <a:ext cx="4061460" cy="2986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 Box 4"/>
            <p:cNvSpPr txBox="1">
              <a:spLocks noChangeArrowheads="1"/>
            </p:cNvSpPr>
            <p:nvPr/>
          </p:nvSpPr>
          <p:spPr bwMode="auto">
            <a:xfrm>
              <a:off x="107010200" y="109696250"/>
              <a:ext cx="1181100" cy="4000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34" charset="0"/>
                  <a:cs typeface="Arial" pitchFamily="34" charset="0"/>
                </a:rPr>
                <a:t>999999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34" charset="0"/>
                  <a:cs typeface="Arial" pitchFamily="34" charset="0"/>
                </a:rPr>
                <a:t>CSU-Smith, Sue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
            <p:cNvGrpSpPr>
              <a:grpSpLocks/>
            </p:cNvGrpSpPr>
            <p:nvPr/>
          </p:nvGrpSpPr>
          <p:grpSpPr bwMode="auto">
            <a:xfrm>
              <a:off x="105947289" y="110155672"/>
              <a:ext cx="3219450" cy="711200"/>
              <a:chOff x="108813600" y="108813600"/>
              <a:chExt cx="2743200" cy="2743200"/>
            </a:xfrm>
          </p:grpSpPr>
          <p:sp>
            <p:nvSpPr>
              <p:cNvPr id="10" name="Rectangle 6"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Rectangle 7"/>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723337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pPr marL="457200" indent="-457200" algn="l"/>
            <a:r>
              <a:rPr lang="en-US" sz="2400" dirty="0"/>
              <a:t>5.	You will receive a confirmation screen stating that your Password has been Saved.  Click OK.  (You will need to remember this password and use it each time you login to Core-CT.)</a:t>
            </a:r>
          </a:p>
        </p:txBody>
      </p:sp>
      <p:sp>
        <p:nvSpPr>
          <p:cNvPr id="5" name="Slide Number Placeholder 4"/>
          <p:cNvSpPr>
            <a:spLocks noGrp="1"/>
          </p:cNvSpPr>
          <p:nvPr>
            <p:ph type="sldNum" sz="quarter" idx="12"/>
          </p:nvPr>
        </p:nvSpPr>
        <p:spPr/>
        <p:txBody>
          <a:bodyPr/>
          <a:lstStyle/>
          <a:p>
            <a:fld id="{0CC2AA3C-575F-41E9-9B41-E442DB44A737}" type="slidenum">
              <a:rPr lang="en-US" smtClean="0"/>
              <a:pPr/>
              <a:t>8</a:t>
            </a:fld>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t="29987" r="74704" b="16309"/>
          <a:stretch>
            <a:fillRect/>
          </a:stretch>
        </p:blipFill>
        <p:spPr bwMode="auto">
          <a:xfrm>
            <a:off x="1981200" y="1610591"/>
            <a:ext cx="4114800" cy="465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10068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chemeClr val="tx2">
              <a:lumMod val="60000"/>
              <a:lumOff val="40000"/>
            </a:schemeClr>
          </a:solidFill>
        </p:spPr>
        <p:txBody>
          <a:bodyPr>
            <a:normAutofit/>
          </a:bodyPr>
          <a:lstStyle/>
          <a:p>
            <a:r>
              <a:rPr lang="en-US" sz="3200" b="1" dirty="0">
                <a:solidFill>
                  <a:srgbClr val="0000FF"/>
                </a:solidFill>
              </a:rPr>
              <a:t>How to Set Up the Forgotten Password Help</a:t>
            </a:r>
          </a:p>
        </p:txBody>
      </p:sp>
      <p:sp>
        <p:nvSpPr>
          <p:cNvPr id="5" name="Slide Number Placeholder 4"/>
          <p:cNvSpPr>
            <a:spLocks noGrp="1"/>
          </p:cNvSpPr>
          <p:nvPr>
            <p:ph type="sldNum" sz="quarter" idx="12"/>
          </p:nvPr>
        </p:nvSpPr>
        <p:spPr/>
        <p:txBody>
          <a:bodyPr/>
          <a:lstStyle/>
          <a:p>
            <a:fld id="{0CC2AA3C-575F-41E9-9B41-E442DB44A737}" type="slidenum">
              <a:rPr lang="en-US" smtClean="0"/>
              <a:pPr/>
              <a:t>9</a:t>
            </a:fld>
            <a:endParaRPr lang="en-US" dirty="0"/>
          </a:p>
        </p:txBody>
      </p:sp>
      <p:sp>
        <p:nvSpPr>
          <p:cNvPr id="9" name="TextBox 8"/>
          <p:cNvSpPr txBox="1"/>
          <p:nvPr/>
        </p:nvSpPr>
        <p:spPr>
          <a:xfrm>
            <a:off x="457200" y="1905000"/>
            <a:ext cx="8077200" cy="1200329"/>
          </a:xfrm>
          <a:prstGeom prst="rect">
            <a:avLst/>
          </a:prstGeom>
          <a:noFill/>
        </p:spPr>
        <p:txBody>
          <a:bodyPr wrap="square" rtlCol="0">
            <a:spAutoFit/>
          </a:bodyPr>
          <a:lstStyle/>
          <a:p>
            <a:pPr marL="457200" indent="-457200">
              <a:buFont typeface="Arial" pitchFamily="34" charset="0"/>
              <a:buChar char="•"/>
            </a:pPr>
            <a:r>
              <a:rPr lang="en-US" sz="2400" dirty="0">
                <a:solidFill>
                  <a:srgbClr val="0000FF"/>
                </a:solidFill>
              </a:rPr>
              <a:t>IMPORTANT</a:t>
            </a:r>
            <a:r>
              <a:rPr lang="en-US" sz="2400" dirty="0"/>
              <a:t> - The first time you login to Core-CT, you must set up the forgotten password help.  You will need this in case you forget your password in the future.</a:t>
            </a:r>
          </a:p>
        </p:txBody>
      </p:sp>
    </p:spTree>
    <p:extLst>
      <p:ext uri="{BB962C8B-B14F-4D97-AF65-F5344CB8AC3E}">
        <p14:creationId xmlns:p14="http://schemas.microsoft.com/office/powerpoint/2010/main" val="254389555"/>
      </p:ext>
    </p:extLst>
  </p:cSld>
  <p:clrMapOvr>
    <a:masterClrMapping/>
  </p:clrMapOvr>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7CE41CE7DFAC48B2AD2755006F960E" ma:contentTypeVersion="17" ma:contentTypeDescription="Create a new document." ma:contentTypeScope="" ma:versionID="bbcdefdcf3843009ba57aa5e30c0a9cd">
  <xsd:schema xmlns:xsd="http://www.w3.org/2001/XMLSchema" xmlns:xs="http://www.w3.org/2001/XMLSchema" xmlns:p="http://schemas.microsoft.com/office/2006/metadata/properties" xmlns:ns1="http://schemas.microsoft.com/sharepoint/v3" xmlns:ns2="705f29f0-4551-4740-bd7a-860c81a05f74" xmlns:ns3="5b0e0105-505d-44ec-ad6b-b4e330950db6" targetNamespace="http://schemas.microsoft.com/office/2006/metadata/properties" ma:root="true" ma:fieldsID="3106a7f0d02636f282a501207d360037" ns1:_="" ns2:_="" ns3:_="">
    <xsd:import namespace="http://schemas.microsoft.com/sharepoint/v3"/>
    <xsd:import namespace="705f29f0-4551-4740-bd7a-860c81a05f74"/>
    <xsd:import namespace="5b0e0105-505d-44ec-ad6b-b4e330950db6"/>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5f29f0-4551-4740-bd7a-860c81a05f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29b43b-f1ef-4cba-aaa1-48c64b82b3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0e0105-505d-44ec-ad6b-b4e330950db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4520558-267c-46cd-8e65-445fd190ee43}" ma:internalName="TaxCatchAll" ma:showField="CatchAllData" ma:web="5b0e0105-505d-44ec-ad6b-b4e330950d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5b0e0105-505d-44ec-ad6b-b4e330950db6" xsi:nil="true"/>
    <_ip_UnifiedCompliancePolicyProperties xmlns="http://schemas.microsoft.com/sharepoint/v3" xsi:nil="true"/>
    <lcf76f155ced4ddcb4097134ff3c332f xmlns="705f29f0-4551-4740-bd7a-860c81a05f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283BB8-7D70-41BB-8767-8AE9B232F127}"/>
</file>

<file path=customXml/itemProps2.xml><?xml version="1.0" encoding="utf-8"?>
<ds:datastoreItem xmlns:ds="http://schemas.openxmlformats.org/officeDocument/2006/customXml" ds:itemID="{0C63851C-C098-4D8A-90E5-FDE02081A911}"/>
</file>

<file path=customXml/itemProps3.xml><?xml version="1.0" encoding="utf-8"?>
<ds:datastoreItem xmlns:ds="http://schemas.openxmlformats.org/officeDocument/2006/customXml" ds:itemID="{8641D693-8120-484C-A473-3F56319846A2}"/>
</file>

<file path=docProps/app.xml><?xml version="1.0" encoding="utf-8"?>
<Properties xmlns="http://schemas.openxmlformats.org/officeDocument/2006/extended-properties" xmlns:vt="http://schemas.openxmlformats.org/officeDocument/2006/docPropsVTypes">
  <Template>Apex</Template>
  <TotalTime>2233</TotalTime>
  <Words>1455</Words>
  <Application>Microsoft Office PowerPoint</Application>
  <PresentationFormat>On-screen Show (4:3)</PresentationFormat>
  <Paragraphs>121</Paragraphs>
  <Slides>31</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Core-CT Timesheet Entry</vt:lpstr>
      <vt:lpstr>How to Log In to Core-CT</vt:lpstr>
      <vt:lpstr>1. Navigate to the CCSU home page at www.ccsu.edu. Point to CentralPipeline, then click on Faculty/Staff Pipeline. Click on CORE-CT Time Entry System.</vt:lpstr>
      <vt:lpstr>2. Enter User ID and temporary Password that were emailed to you from Human Resources then click on Sign In:</vt:lpstr>
      <vt:lpstr>3. You will be prompted to change your password.  Select “Click here to change your password.”</vt:lpstr>
      <vt:lpstr>4. The Change Password page displays.  Enter the temporary password (that was emailed to you) in the Current Password field.  Enter a new password and confirm it.  Click the Change Password button. ( See new password requirements below).</vt:lpstr>
      <vt:lpstr>5. You will receive a confirmation screen stating that your Password has been Saved.  Click OK.  (You will need to remember this password and use it each time you login to Core-CT.)</vt:lpstr>
      <vt:lpstr>How to Set Up the Forgotten Password Help</vt:lpstr>
      <vt:lpstr>1. To set up password reset process, login to CORE-CT.  Click the My System Profile link.</vt:lpstr>
      <vt:lpstr>2. Verify that a valid e-mail address is entered in the e-mail box.  Make any corrections if necessary and click Save.  If you forget your password, it will be emailed to this email address.</vt:lpstr>
      <vt:lpstr>3. Click the Change or set up forgotten password help link.</vt:lpstr>
      <vt:lpstr>4. Click the Question drop down list and select a question to answer.</vt:lpstr>
      <vt:lpstr>5. Enter a Response (not case sensitive).  Click the OK button.  You have now completed setting up the forgotten password help process.</vt:lpstr>
      <vt:lpstr>How to Use the Forgotten Password Help</vt:lpstr>
      <vt:lpstr>1. To use the password reset feature because you have forgotten your password, go to the Core-CT login page.  Click the Forgot Your Password? link on the sign-in page.</vt:lpstr>
      <vt:lpstr>2. The Forgot My Password page displays.  Enter your 6-digit User ID.  Click the Continue button.</vt:lpstr>
      <vt:lpstr>3. Enter the same Response as the one entered on the My System Profile that you set up (not case sensitive). Click OK.</vt:lpstr>
      <vt:lpstr>4. The following message displays with notification that a temporary password has been emailed to you at the email address that CoreCT has on file for you. </vt:lpstr>
      <vt:lpstr>6. Enter your User ID and the temporary system generated password sent in the email. Click the Sign In button.</vt:lpstr>
      <vt:lpstr>How to Enter Your Timesheet in Core-CT</vt:lpstr>
      <vt:lpstr>Important things to remember …</vt:lpstr>
      <vt:lpstr>1. Login to CORE-CT (see previous slides if necessary).  The Home page displays. Click on Timesheet under the Time and Labor Menu.</vt:lpstr>
      <vt:lpstr>2. A blank timesheet displays for the entire pay period.  If the correct pay period is not displayed, click on the calendar icon next to the date field and select the correct date for the first day of the pay period (the Friday after Pay Day).</vt:lpstr>
      <vt:lpstr>3. Enter the number of hours worked in the box under the appropriate date(s) you worked during the pay period.  Under Time Reporting Code enter “REG” into the box.  Review your hours to make sure what you have entered is correct.  Make fixes if necessary.  Click Submit.</vt:lpstr>
      <vt:lpstr>How to View Payable Time</vt:lpstr>
      <vt:lpstr>1.  Login to CORE-CT (see previous slides if necessary).  The Home page displays. Click on Payable Time Detail under the Time and Labor Menu.</vt:lpstr>
      <vt:lpstr>2. Click on the calendar next to the Start Date and select the first day of the pay period (Friday after Pay Day).  Click on the calendar next to the End Date and select the last day of the pay period (Pay Day Thursday).  Then click the Get Rows button.</vt:lpstr>
      <vt:lpstr>3. Verify that all hours submitted are listed on the Payable Time Detail.  A status of “Needs Approval” indicates your supervisor has not yet approved your timesheet. Once the timesheet has been approved the status should reflect “Approved – Goes to Payroll”.</vt:lpstr>
      <vt:lpstr>Overall Reminders about Core-CT Self Service</vt:lpstr>
      <vt:lpstr>For Assistance Please Contact:</vt:lpstr>
    </vt:vector>
  </TitlesOfParts>
  <Company>Central Connecticut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CCSU</dc:creator>
  <cp:lastModifiedBy>Duncan, Olivia C. (Human Resources)</cp:lastModifiedBy>
  <cp:revision>189</cp:revision>
  <cp:lastPrinted>2013-07-31T13:46:54Z</cp:lastPrinted>
  <dcterms:created xsi:type="dcterms:W3CDTF">2011-03-10T20:01:51Z</dcterms:created>
  <dcterms:modified xsi:type="dcterms:W3CDTF">2023-05-09T15:01:12Z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0x0101004C7CE41CE7DFAC48B2AD2755006F960E</vt:lpwstr>
  </property>
</Properties>
</file>